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diagrams/colors1.xml" ContentType="application/vnd.openxmlformats-officedocument.drawingml.diagramColors+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diagrams/data1.xml" ContentType="application/vnd.openxmlformats-officedocument.drawingml.diagramData+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diagrams/drawing2.xml" ContentType="application/vnd.ms-office.drawingml.diagramDrawing+xml"/>
  <Override PartName="/ppt/notesSlides/notesSlide123.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diagrams/quickStyle2.xml" ContentType="application/vnd.openxmlformats-officedocument.drawingml.diagramStyl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notesSlides/notesSlide88.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7"/>
  </p:notesMasterIdLst>
  <p:handoutMasterIdLst>
    <p:handoutMasterId r:id="rId26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521" r:id="rId19"/>
    <p:sldId id="274" r:id="rId20"/>
    <p:sldId id="522"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523"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24" r:id="rId263"/>
    <p:sldId id="525" r:id="rId264"/>
    <p:sldId id="519" r:id="rId265"/>
    <p:sldId id="520" r:id="rId2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78548" autoAdjust="0"/>
  </p:normalViewPr>
  <p:slideViewPr>
    <p:cSldViewPr>
      <p:cViewPr varScale="1">
        <p:scale>
          <a:sx n="95" d="100"/>
          <a:sy n="95" d="100"/>
        </p:scale>
        <p:origin x="-2070" y="-96"/>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p:scale>
        <a:sx n="128" d="100"/>
        <a:sy n="128" d="100"/>
      </p:scale>
      <p:origin x="0" y="62088"/>
    </p:cViewPr>
  </p:sorterViewPr>
  <p:notesViewPr>
    <p:cSldViewPr>
      <p:cViewPr varScale="1">
        <p:scale>
          <a:sx n="92" d="100"/>
          <a:sy n="92" d="100"/>
        </p:scale>
        <p:origin x="-373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408F300F-EB2D-4791-A679-762B18E7D478}" type="presOf" srcId="{1439D559-D189-4FF1-A4FB-F22A15A268D1}" destId="{B6C28692-8BAE-4E06-A3BE-9AAFCCA84D47}" srcOrd="0" destOrd="0" presId="urn:microsoft.com/office/officeart/2005/8/layout/matrix3"/>
    <dgm:cxn modelId="{FC4A3564-E42D-46FA-924A-DD6E9B87353C}" type="presOf" srcId="{B5E039F1-BBD9-49CA-AED0-167893AD4C2D}" destId="{AA9D5778-9E54-41DB-BF3A-44486A11C64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4218ADCB-E1A6-4AB0-8A11-401F97C76E7B}" srcId="{3E4F9D75-D5D8-4314-ACBD-27833A7F9B37}" destId="{1439D559-D189-4FF1-A4FB-F22A15A268D1}" srcOrd="2" destOrd="0" parTransId="{5EE2399A-E4F7-46C2-AFD0-FCD2735CA036}" sibTransId="{7B39829F-0B46-49C4-AB74-4092A4A67217}"/>
    <dgm:cxn modelId="{DA2D7B71-0ECD-47ED-88EF-3FB447CEAB43}" type="presOf" srcId="{95D9FA2A-C5BC-4752-8E72-6799C0FBC1C6}" destId="{C9DED484-765B-4B50-9650-386C82457535}" srcOrd="0" destOrd="0" presId="urn:microsoft.com/office/officeart/2005/8/layout/matrix3"/>
    <dgm:cxn modelId="{C29D2FA6-26E8-4C3E-B7C3-568A25605639}" type="presOf" srcId="{D1EB14A3-E50B-4C6B-8B85-FC2F1AA58ED5}" destId="{ECAE1A64-3C26-4CD0-8055-16154FF0361B}" srcOrd="0" destOrd="0" presId="urn:microsoft.com/office/officeart/2005/8/layout/matrix3"/>
    <dgm:cxn modelId="{485E4635-0BE2-4C65-A0DC-187786714DF4}"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F858C4AB-C037-4B8C-AC8D-812A90509F16}" type="presParOf" srcId="{0F528374-3DE1-4486-B71C-82DC73192314}" destId="{7476B03F-5A87-4E08-A32E-D8B9821AFAB6}" srcOrd="0" destOrd="0" presId="urn:microsoft.com/office/officeart/2005/8/layout/matrix3"/>
    <dgm:cxn modelId="{9413D13D-F7E8-4056-A548-4125C58BD355}" type="presParOf" srcId="{0F528374-3DE1-4486-B71C-82DC73192314}" destId="{ECAE1A64-3C26-4CD0-8055-16154FF0361B}" srcOrd="1" destOrd="0" presId="urn:microsoft.com/office/officeart/2005/8/layout/matrix3"/>
    <dgm:cxn modelId="{23395906-087D-45C1-92C6-8E40AE4D95B5}" type="presParOf" srcId="{0F528374-3DE1-4486-B71C-82DC73192314}" destId="{AA9D5778-9E54-41DB-BF3A-44486A11C644}" srcOrd="2" destOrd="0" presId="urn:microsoft.com/office/officeart/2005/8/layout/matrix3"/>
    <dgm:cxn modelId="{7EC92919-3703-4A74-AF6D-1797182E759D}" type="presParOf" srcId="{0F528374-3DE1-4486-B71C-82DC73192314}" destId="{B6C28692-8BAE-4E06-A3BE-9AAFCCA84D47}" srcOrd="3" destOrd="0" presId="urn:microsoft.com/office/officeart/2005/8/layout/matrix3"/>
    <dgm:cxn modelId="{927313D1-10F8-489F-B145-7CFC8A0224D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t>
        <a:bodyPr/>
        <a:lstStyle/>
        <a:p>
          <a:endParaRPr lang="en-CA"/>
        </a:p>
      </dgm:t>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7B5BB0D3-9FB1-4801-8D8B-8DE511E307CF}"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CCB7E78B-12A8-4ED3-A1FA-CCF557F67456}" type="presOf" srcId="{D1EB14A3-E50B-4C6B-8B85-FC2F1AA58ED5}" destId="{ECAE1A64-3C26-4CD0-8055-16154FF0361B}" srcOrd="0" destOrd="0" presId="urn:microsoft.com/office/officeart/2005/8/layout/matrix3"/>
    <dgm:cxn modelId="{3A85CCC9-15E2-406D-ACD0-930673C8157A}" type="presOf" srcId="{B5E039F1-BBD9-49CA-AED0-167893AD4C2D}" destId="{AA9D5778-9E54-41DB-BF3A-44486A11C644}" srcOrd="0" destOrd="0" presId="urn:microsoft.com/office/officeart/2005/8/layout/matrix3"/>
    <dgm:cxn modelId="{4018419B-59E3-4EB4-BF9E-07498CAA5542}"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B9AC0F0B-4B9C-4D81-82C7-FCF809F45FEB}" type="presOf" srcId="{3E4F9D75-D5D8-4314-ACBD-27833A7F9B37}" destId="{0F528374-3DE1-4486-B71C-82DC73192314}" srcOrd="0" destOrd="0" presId="urn:microsoft.com/office/officeart/2005/8/layout/matrix3"/>
    <dgm:cxn modelId="{F86AB2F7-4FC1-4FD8-9B7C-B83905AC6F81}" type="presParOf" srcId="{0F528374-3DE1-4486-B71C-82DC73192314}" destId="{7476B03F-5A87-4E08-A32E-D8B9821AFAB6}" srcOrd="0" destOrd="0" presId="urn:microsoft.com/office/officeart/2005/8/layout/matrix3"/>
    <dgm:cxn modelId="{626A75B2-8471-4753-8845-0397E468BB36}" type="presParOf" srcId="{0F528374-3DE1-4486-B71C-82DC73192314}" destId="{ECAE1A64-3C26-4CD0-8055-16154FF0361B}" srcOrd="1" destOrd="0" presId="urn:microsoft.com/office/officeart/2005/8/layout/matrix3"/>
    <dgm:cxn modelId="{3D645B29-7521-4A37-8ADC-47E09BD52205}" type="presParOf" srcId="{0F528374-3DE1-4486-B71C-82DC73192314}" destId="{AA9D5778-9E54-41DB-BF3A-44486A11C644}" srcOrd="2" destOrd="0" presId="urn:microsoft.com/office/officeart/2005/8/layout/matrix3"/>
    <dgm:cxn modelId="{42A8A049-6F0B-4FB2-AFC9-0E11B5FF362B}" type="presParOf" srcId="{0F528374-3DE1-4486-B71C-82DC73192314}" destId="{B6C28692-8BAE-4E06-A3BE-9AAFCCA84D47}" srcOrd="3" destOrd="0" presId="urn:microsoft.com/office/officeart/2005/8/layout/matrix3"/>
    <dgm:cxn modelId="{D0E2B81C-7925-4225-8B1C-FE12430AA414}"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dsp:txBody>
      <dsp:txXfrm>
        <a:off x="1402080" y="386080"/>
        <a:ext cx="1584960" cy="1584960"/>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Documents</a:t>
          </a:r>
          <a:endParaRPr lang="en-CA" sz="1800" b="1" kern="1200" dirty="0">
            <a:solidFill>
              <a:schemeClr val="tx1"/>
            </a:solidFill>
          </a:endParaRPr>
        </a:p>
      </dsp:txBody>
      <dsp:txXfrm>
        <a:off x="3108960" y="386080"/>
        <a:ext cx="1584960" cy="1584960"/>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Messages</a:t>
          </a:r>
          <a:endParaRPr lang="en-CA" sz="1800" b="1" kern="1200" dirty="0">
            <a:solidFill>
              <a:schemeClr val="tx1"/>
            </a:solidFill>
          </a:endParaRPr>
        </a:p>
      </dsp:txBody>
      <dsp:txXfrm>
        <a:off x="1402080" y="2092960"/>
        <a:ext cx="1584960" cy="1584960"/>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Services</a:t>
          </a:r>
          <a:endParaRPr lang="en-CA" sz="1800" b="1" kern="1200" dirty="0">
            <a:solidFill>
              <a:schemeClr val="tx1"/>
            </a:solidFill>
          </a:endParaRPr>
        </a:p>
      </dsp:txBody>
      <dsp:txXfrm>
        <a:off x="3108960" y="2092960"/>
        <a:ext cx="1584960" cy="158496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REST</a:t>
          </a:r>
          <a:endParaRPr lang="en-CA" sz="1100" b="1" kern="1200" dirty="0">
            <a:solidFill>
              <a:schemeClr val="tx1"/>
            </a:solidFill>
          </a:endParaRPr>
        </a:p>
      </dsp:txBody>
      <dsp:txXfrm>
        <a:off x="467487" y="238886"/>
        <a:ext cx="980694" cy="980694"/>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Documents</a:t>
          </a:r>
          <a:endParaRPr lang="en-CA" sz="1100" b="1" kern="1200" dirty="0">
            <a:solidFill>
              <a:schemeClr val="tx1"/>
            </a:solidFill>
          </a:endParaRPr>
        </a:p>
      </dsp:txBody>
      <dsp:txXfrm>
        <a:off x="1523619" y="238886"/>
        <a:ext cx="980694" cy="980694"/>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Messages</a:t>
          </a:r>
          <a:endParaRPr lang="en-CA" sz="1100" b="1" kern="1200" dirty="0">
            <a:solidFill>
              <a:schemeClr val="tx1"/>
            </a:solidFill>
          </a:endParaRPr>
        </a:p>
      </dsp:txBody>
      <dsp:txXfrm>
        <a:off x="467487" y="1295019"/>
        <a:ext cx="980694" cy="980694"/>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Services</a:t>
          </a:r>
          <a:endParaRPr lang="en-CA" sz="1100" b="1" kern="1200" dirty="0">
            <a:solidFill>
              <a:schemeClr val="tx1"/>
            </a:solidFill>
          </a:endParaRPr>
        </a:p>
      </dsp:txBody>
      <dsp:txXfrm>
        <a:off x="1523619" y="1295019"/>
        <a:ext cx="980694" cy="98069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10/03/2015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10/03/2015</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xmlns=""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p>
          <a:p>
            <a:r>
              <a:rPr lang="en-US" dirty="0" smtClean="0"/>
              <a:t>More stuff on implementers, common scenarios &amp; paradigms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 xmlns:p14="http://schemas.microsoft.com/office/powerpoint/2010/main" val="6797544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208</a:t>
            </a:fld>
            <a:endParaRPr lang="en-US"/>
          </a:p>
        </p:txBody>
      </p:sp>
    </p:spTree>
    <p:extLst>
      <p:ext uri="{BB962C8B-B14F-4D97-AF65-F5344CB8AC3E}">
        <p14:creationId xmlns="" xmlns:p14="http://schemas.microsoft.com/office/powerpoint/2010/main" val="42622678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210</a:t>
            </a:fld>
            <a:endParaRPr lang="en-US"/>
          </a:p>
        </p:txBody>
      </p:sp>
    </p:spTree>
    <p:extLst>
      <p:ext uri="{BB962C8B-B14F-4D97-AF65-F5344CB8AC3E}">
        <p14:creationId xmlns="" xmlns:p14="http://schemas.microsoft.com/office/powerpoint/2010/main" val="24641158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Lot’s of mappings to support our nesting, cardinalities, data 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pPr/>
              <a:t>213</a:t>
            </a:fld>
            <a:endParaRPr lang="nl-NL"/>
          </a:p>
        </p:txBody>
      </p:sp>
    </p:spTree>
    <p:extLst>
      <p:ext uri="{BB962C8B-B14F-4D97-AF65-F5344CB8AC3E}">
        <p14:creationId xmlns="" xmlns:p14="http://schemas.microsoft.com/office/powerpoint/2010/main" val="26374003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214</a:t>
            </a:fld>
            <a:endParaRPr lang="en-US"/>
          </a:p>
        </p:txBody>
      </p:sp>
    </p:spTree>
    <p:extLst>
      <p:ext uri="{BB962C8B-B14F-4D97-AF65-F5344CB8AC3E}">
        <p14:creationId xmlns="" xmlns:p14="http://schemas.microsoft.com/office/powerpoint/2010/main" val="1288612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215</a:t>
            </a:fld>
            <a:endParaRPr lang="en-US"/>
          </a:p>
        </p:txBody>
      </p:sp>
    </p:spTree>
    <p:extLst>
      <p:ext uri="{BB962C8B-B14F-4D97-AF65-F5344CB8AC3E}">
        <p14:creationId xmlns="" xmlns:p14="http://schemas.microsoft.com/office/powerpoint/2010/main" val="28700021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216</a:t>
            </a:fld>
            <a:endParaRPr lang="en-US"/>
          </a:p>
        </p:txBody>
      </p:sp>
    </p:spTree>
    <p:extLst>
      <p:ext uri="{BB962C8B-B14F-4D97-AF65-F5344CB8AC3E}">
        <p14:creationId xmlns="" xmlns:p14="http://schemas.microsoft.com/office/powerpoint/2010/main" val="27567283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218</a:t>
            </a:fld>
            <a:endParaRPr lang="en-US"/>
          </a:p>
        </p:txBody>
      </p:sp>
    </p:spTree>
    <p:extLst>
      <p:ext uri="{BB962C8B-B14F-4D97-AF65-F5344CB8AC3E}">
        <p14:creationId xmlns="" xmlns:p14="http://schemas.microsoft.com/office/powerpoint/2010/main" val="3048862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222</a:t>
            </a:fld>
            <a:endParaRPr lang="en-US"/>
          </a:p>
        </p:txBody>
      </p:sp>
    </p:spTree>
    <p:extLst>
      <p:ext uri="{BB962C8B-B14F-4D97-AF65-F5344CB8AC3E}">
        <p14:creationId xmlns="" xmlns:p14="http://schemas.microsoft.com/office/powerpoint/2010/main" val="12361117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225</a:t>
            </a:fld>
            <a:endParaRPr lang="en-US"/>
          </a:p>
        </p:txBody>
      </p:sp>
    </p:spTree>
    <p:extLst>
      <p:ext uri="{BB962C8B-B14F-4D97-AF65-F5344CB8AC3E}">
        <p14:creationId xmlns="" xmlns:p14="http://schemas.microsoft.com/office/powerpoint/2010/main" val="23758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226</a:t>
            </a:fld>
            <a:endParaRPr lang="en-US"/>
          </a:p>
        </p:txBody>
      </p:sp>
    </p:spTree>
    <p:extLst>
      <p:ext uri="{BB962C8B-B14F-4D97-AF65-F5344CB8AC3E}">
        <p14:creationId xmlns="" xmlns:p14="http://schemas.microsoft.com/office/powerpoint/2010/main" val="206227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 xmlns:p14="http://schemas.microsoft.com/office/powerpoint/2010/main" val="2659740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231</a:t>
            </a:fld>
            <a:endParaRPr lang="en-CA" dirty="0"/>
          </a:p>
        </p:txBody>
      </p:sp>
    </p:spTree>
    <p:extLst>
      <p:ext uri="{BB962C8B-B14F-4D97-AF65-F5344CB8AC3E}">
        <p14:creationId xmlns="" xmlns:p14="http://schemas.microsoft.com/office/powerpoint/2010/main" val="17483297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for warning and information messages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234</a:t>
            </a:fld>
            <a:endParaRPr lang="en-US"/>
          </a:p>
        </p:txBody>
      </p:sp>
    </p:spTree>
    <p:extLst>
      <p:ext uri="{BB962C8B-B14F-4D97-AF65-F5344CB8AC3E}">
        <p14:creationId xmlns="" xmlns:p14="http://schemas.microsoft.com/office/powerpoint/2010/main" val="39899847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236</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237</a:t>
            </a:fld>
            <a:endParaRPr lang="en-US"/>
          </a:p>
        </p:txBody>
      </p:sp>
    </p:spTree>
    <p:extLst>
      <p:ext uri="{BB962C8B-B14F-4D97-AF65-F5344CB8AC3E}">
        <p14:creationId xmlns="" xmlns:p14="http://schemas.microsoft.com/office/powerpoint/2010/main" val="28641487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239</a:t>
            </a:fld>
            <a:endParaRPr lang="en-US"/>
          </a:p>
        </p:txBody>
      </p:sp>
    </p:spTree>
    <p:extLst>
      <p:ext uri="{BB962C8B-B14F-4D97-AF65-F5344CB8AC3E}">
        <p14:creationId xmlns="" xmlns:p14="http://schemas.microsoft.com/office/powerpoint/2010/main" val="2758212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240</a:t>
            </a:fld>
            <a:endParaRPr lang="en-US"/>
          </a:p>
        </p:txBody>
      </p:sp>
    </p:spTree>
    <p:extLst>
      <p:ext uri="{BB962C8B-B14F-4D97-AF65-F5344CB8AC3E}">
        <p14:creationId xmlns="" xmlns:p14="http://schemas.microsoft.com/office/powerpoint/2010/main" val="2758212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Enums</a:t>
            </a:r>
            <a:r>
              <a:rPr lang="en-US" dirty="0" smtClean="0"/>
              <a:t> are generated for coded types with required,</a:t>
            </a:r>
            <a:r>
              <a:rPr lang="en-US" baseline="0" dirty="0" smtClean="0"/>
              <a:t> fixed, </a:t>
            </a:r>
            <a:r>
              <a:rPr lang="en-US" baseline="0" dirty="0" err="1" smtClean="0"/>
              <a:t>valuesets</a:t>
            </a:r>
            <a:endParaRPr lang="en-US" baseline="0" dirty="0" smtClean="0"/>
          </a:p>
          <a:p>
            <a:pPr marL="171450" indent="-171450">
              <a:buFontTx/>
              <a:buChar char="-"/>
            </a:pPr>
            <a:r>
              <a:rPr lang="en-US" baseline="0" dirty="0" smtClean="0"/>
              <a:t>Nested classes are defined for each component in a Resource, all nested directly within the Resource</a:t>
            </a:r>
            <a:endParaRPr lang="en-US" dirty="0" smtClean="0"/>
          </a:p>
          <a:p>
            <a:pPr marL="171450" indent="-171450">
              <a:buFontTx/>
              <a:buChar char="-"/>
            </a:pPr>
            <a:r>
              <a:rPr lang="en-US" dirty="0" smtClean="0"/>
              <a:t>Cardinality &gt; 1 =&gt; becomes</a:t>
            </a:r>
            <a:r>
              <a:rPr lang="en-US" baseline="0" dirty="0" smtClean="0"/>
              <a:t> a List&lt;&gt;</a:t>
            </a:r>
          </a:p>
          <a:p>
            <a:pPr marL="171450" indent="-171450">
              <a:buFontTx/>
              <a:buChar char="-"/>
            </a:pPr>
            <a:r>
              <a:rPr lang="en-US" baseline="0" dirty="0" smtClean="0"/>
              <a:t>Cardinality 1 =&gt; Not expressed in model, but done in validation</a:t>
            </a:r>
          </a:p>
          <a:p>
            <a:pPr marL="171450" indent="-171450">
              <a:buFontTx/>
              <a:buChar char="-"/>
            </a:pPr>
            <a:r>
              <a:rPr lang="en-US" baseline="0" dirty="0" smtClean="0"/>
              <a:t>All classes are partial so you can add code them in another code file (keeping </a:t>
            </a:r>
            <a:r>
              <a:rPr lang="en-US" baseline="0" dirty="0" err="1" smtClean="0"/>
              <a:t>generated+handcrafted</a:t>
            </a:r>
            <a:r>
              <a:rPr lang="en-US" baseline="0" dirty="0" smtClean="0"/>
              <a:t> code separate)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241</a:t>
            </a:fld>
            <a:endParaRPr lang="en-US"/>
          </a:p>
        </p:txBody>
      </p:sp>
    </p:spTree>
    <p:extLst>
      <p:ext uri="{BB962C8B-B14F-4D97-AF65-F5344CB8AC3E}">
        <p14:creationId xmlns="" xmlns:p14="http://schemas.microsoft.com/office/powerpoint/2010/main" val="3895814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update this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242</a:t>
            </a:fld>
            <a:endParaRPr lang="en-US"/>
          </a:p>
        </p:txBody>
      </p:sp>
    </p:spTree>
    <p:extLst>
      <p:ext uri="{BB962C8B-B14F-4D97-AF65-F5344CB8AC3E}">
        <p14:creationId xmlns="" xmlns:p14="http://schemas.microsoft.com/office/powerpoint/2010/main" val="10775012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246</a:t>
            </a:fld>
            <a:endParaRPr lang="en-US"/>
          </a:p>
        </p:txBody>
      </p:sp>
    </p:spTree>
    <p:extLst>
      <p:ext uri="{BB962C8B-B14F-4D97-AF65-F5344CB8AC3E}">
        <p14:creationId xmlns="" xmlns:p14="http://schemas.microsoft.com/office/powerpoint/2010/main" val="23522707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a:t>
            </a:r>
          </a:p>
          <a:p>
            <a:r>
              <a:rPr lang="en-US" dirty="0" smtClean="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254</a:t>
            </a:fld>
            <a:endParaRPr lang="en-CA" dirty="0"/>
          </a:p>
        </p:txBody>
      </p:sp>
    </p:spTree>
    <p:extLst>
      <p:ext uri="{BB962C8B-B14F-4D97-AF65-F5344CB8AC3E}">
        <p14:creationId xmlns="" xmlns:p14="http://schemas.microsoft.com/office/powerpoint/2010/main" val="120189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Out-of-the box libraries for Java and C# to </a:t>
            </a:r>
            <a:r>
              <a:rPr lang="en-US" baseline="0" dirty="0" err="1" smtClean="0"/>
              <a:t>kickstart</a:t>
            </a:r>
            <a:r>
              <a:rPr lang="en-US" baseline="0" dirty="0" smtClean="0"/>
              <a:t> building clients &amp; servers</a:t>
            </a:r>
          </a:p>
          <a:p>
            <a:pPr marL="171428" indent="-171428">
              <a:buFont typeface="Arial" charset="0"/>
              <a:buChar char="•"/>
            </a:pPr>
            <a:r>
              <a:rPr lang="en-US" baseline="0" dirty="0" smtClean="0"/>
              <a:t>Test servers to have someone to talk to</a:t>
            </a:r>
          </a:p>
          <a:p>
            <a:pPr marL="171428" indent="-171428">
              <a:buFont typeface="Arial" charset="0"/>
              <a:buChar char="•"/>
            </a:pPr>
            <a:r>
              <a:rPr lang="en-US" dirty="0" smtClean="0"/>
              <a:t>Community</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19</a:t>
            </a:fld>
            <a:endParaRPr lang="en-US"/>
          </a:p>
        </p:txBody>
      </p:sp>
    </p:spTree>
    <p:extLst>
      <p:ext uri="{BB962C8B-B14F-4D97-AF65-F5344CB8AC3E}">
        <p14:creationId xmlns="" xmlns:p14="http://schemas.microsoft.com/office/powerpoint/2010/main" val="3607029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257</a:t>
            </a:fld>
            <a:endParaRPr lang="en-US"/>
          </a:p>
        </p:txBody>
      </p:sp>
    </p:spTree>
    <p:extLst>
      <p:ext uri="{BB962C8B-B14F-4D97-AF65-F5344CB8AC3E}">
        <p14:creationId xmlns="" xmlns:p14="http://schemas.microsoft.com/office/powerpoint/2010/main" val="1109164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258</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social web, green field are most likely adopters, though significant interest from other quarters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260</a:t>
            </a:fld>
            <a:endParaRPr lang="en-US"/>
          </a:p>
        </p:txBody>
      </p:sp>
    </p:spTree>
    <p:extLst>
      <p:ext uri="{BB962C8B-B14F-4D97-AF65-F5344CB8AC3E}">
        <p14:creationId xmlns="" xmlns:p14="http://schemas.microsoft.com/office/powerpoint/2010/main" val="56533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265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Don’t forget your evaluations!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 xmlns:p14="http://schemas.microsoft.com/office/powerpoint/2010/main" val="208352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syntax</a:t>
            </a:r>
            <a:r>
              <a:rPr lang="en-US" baseline="0" dirty="0" smtClean="0"/>
              <a:t> for all – improves interoperability, ability to leverage profiles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a:t>
            </a:fld>
            <a:endParaRPr lang="en-US"/>
          </a:p>
        </p:txBody>
      </p:sp>
    </p:spTree>
    <p:extLst>
      <p:ext uri="{BB962C8B-B14F-4D97-AF65-F5344CB8AC3E}">
        <p14:creationId xmlns="" xmlns:p14="http://schemas.microsoft.com/office/powerpoint/2010/main" val="101467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Use the RIM in a different way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 xmlns:p14="http://schemas.microsoft.com/office/powerpoint/2010/main" val="4522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additional services via the “query” mechanism as well as custom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 xmlns:p14="http://schemas.microsoft.com/office/powerpoint/2010/main" val="318715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 xmlns:p14="http://schemas.microsoft.com/office/powerpoint/2010/main" val="211069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 xmlns:p14="http://schemas.microsoft.com/office/powerpoint/2010/main" val="6208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individually, then discuss as a group</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37</a:t>
            </a:fld>
            <a:endParaRPr lang="en-US"/>
          </a:p>
        </p:txBody>
      </p:sp>
    </p:spTree>
    <p:extLst>
      <p:ext uri="{BB962C8B-B14F-4D97-AF65-F5344CB8AC3E}">
        <p14:creationId xmlns="" xmlns:p14="http://schemas.microsoft.com/office/powerpoint/2010/main" val="413715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38</a:t>
            </a:fld>
            <a:endParaRPr lang="en-US"/>
          </a:p>
        </p:txBody>
      </p:sp>
    </p:spTree>
    <p:extLst>
      <p:ext uri="{BB962C8B-B14F-4D97-AF65-F5344CB8AC3E}">
        <p14:creationId xmlns="" xmlns:p14="http://schemas.microsoft.com/office/powerpoint/2010/main" val="137490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Unit</a:t>
            </a:r>
            <a:r>
              <a:rPr lang="en-US" baseline="0" dirty="0" smtClean="0"/>
              <a:t> of storage / transaction: you cannot send “partial” updates</a:t>
            </a:r>
          </a:p>
          <a:p>
            <a:pPr marL="171428" indent="-171428">
              <a:buFontTx/>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41</a:t>
            </a:fld>
            <a:endParaRPr lang="en-US"/>
          </a:p>
        </p:txBody>
      </p:sp>
    </p:spTree>
    <p:extLst>
      <p:ext uri="{BB962C8B-B14F-4D97-AF65-F5344CB8AC3E}">
        <p14:creationId xmlns="" xmlns:p14="http://schemas.microsoft.com/office/powerpoint/2010/main" val="23691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 xmlns:p14="http://schemas.microsoft.com/office/powerpoint/2010/main" val="1089533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What would people like to see? – end around 11:00</a:t>
            </a:r>
          </a:p>
          <a:p>
            <a:pPr marL="171428" indent="-171428">
              <a:buFont typeface="Arial" charset="0"/>
              <a:buChar char="•"/>
            </a:pPr>
            <a:endParaRPr lang="en-US" dirty="0" smtClean="0"/>
          </a:p>
          <a:p>
            <a:pPr marL="171428" indent="-171428">
              <a:buFont typeface="Arial" charset="0"/>
              <a:buChar char="•"/>
            </a:pPr>
            <a:r>
              <a:rPr lang="en-US" dirty="0" smtClean="0"/>
              <a:t>Always the same structure:</a:t>
            </a:r>
            <a:r>
              <a:rPr lang="en-US" baseline="0" dirty="0" smtClean="0"/>
              <a:t> intro, UML diagram, “pseudo xml”, bindings, notes, search parameters</a:t>
            </a:r>
          </a:p>
          <a:p>
            <a:pPr marL="171428" indent="-171428">
              <a:buFont typeface="Arial" charset="0"/>
              <a:buChar char="•"/>
            </a:pPr>
            <a:r>
              <a:rPr lang="en-US" baseline="0" dirty="0" smtClean="0"/>
              <a:t>Formal definitions, mappings</a:t>
            </a:r>
          </a:p>
          <a:p>
            <a:pPr marL="171428" indent="-171428">
              <a:buFont typeface="Arial" charset="0"/>
              <a:buChar char="•"/>
            </a:pPr>
            <a:r>
              <a:rPr lang="en-US" baseline="0" dirty="0" smtClean="0"/>
              <a:t>Examples!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46</a:t>
            </a:fld>
            <a:endParaRPr lang="en-US"/>
          </a:p>
        </p:txBody>
      </p:sp>
    </p:spTree>
    <p:extLst>
      <p:ext uri="{BB962C8B-B14F-4D97-AF65-F5344CB8AC3E}">
        <p14:creationId xmlns="" xmlns:p14="http://schemas.microsoft.com/office/powerpoint/2010/main" val="172130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a:t>
            </a:r>
            <a:r>
              <a:rPr lang="en-US" dirty="0" smtClean="0"/>
              <a:t>its </a:t>
            </a:r>
            <a:r>
              <a:rPr lang="en-US" dirty="0"/>
              <a:t>subject, and it links to a </a:t>
            </a:r>
            <a:r>
              <a:rPr lang="en-US" dirty="0">
                <a:hlinkClick r:id="rId5"/>
              </a:rPr>
              <a:t>Procedure</a:t>
            </a:r>
            <a:r>
              <a:rPr lang="en-US" dirty="0"/>
              <a:t> resource as </a:t>
            </a:r>
            <a:r>
              <a:rPr lang="en-US" dirty="0" smtClean="0"/>
              <a:t>its </a:t>
            </a:r>
            <a:r>
              <a:rPr lang="en-US" dirty="0"/>
              <a:t>cause, there is no automatic rule or implication that the procedure has the same patient as </a:t>
            </a:r>
            <a:r>
              <a:rPr lang="en-US" dirty="0" smtClean="0"/>
              <a:t>its </a:t>
            </a:r>
            <a:r>
              <a:rPr lang="en-US" dirty="0"/>
              <a:t>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 xmlns:p14="http://schemas.microsoft.com/office/powerpoint/2010/main" val="299277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Practitioner – the Resource root</a:t>
            </a:r>
          </a:p>
          <a:p>
            <a:pPr marL="171428" indent="-171428">
              <a:buFontTx/>
              <a:buChar char="-"/>
            </a:pPr>
            <a:r>
              <a:rPr lang="en-US" baseline="0" dirty="0" smtClean="0"/>
              <a:t>Qualification is a component within Practitioner</a:t>
            </a:r>
          </a:p>
          <a:p>
            <a:pPr marL="171428" indent="-171428">
              <a:buFontTx/>
              <a:buChar char="-"/>
            </a:pPr>
            <a:r>
              <a:rPr lang="en-US" baseline="0" dirty="0" smtClean="0"/>
              <a:t>Use of non-primitive “data types” / “value types”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References</a:t>
            </a:r>
            <a:r>
              <a:rPr lang="nl-NL" baseline="0" dirty="0" smtClean="0"/>
              <a:t> between resources are not by “business key”, it</a:t>
            </a:r>
            <a:r>
              <a:rPr lang="nl-NL" dirty="0" smtClean="0"/>
              <a:t> is *not* the patient id, it’s a REST URI!</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 xmlns:p14="http://schemas.microsoft.com/office/powerpoint/2010/main" val="82165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50</a:t>
            </a:fld>
            <a:endParaRPr lang="en-US"/>
          </a:p>
        </p:txBody>
      </p:sp>
    </p:spTree>
    <p:extLst>
      <p:ext uri="{BB962C8B-B14F-4D97-AF65-F5344CB8AC3E}">
        <p14:creationId xmlns="" xmlns:p14="http://schemas.microsoft.com/office/powerpoint/2010/main" val="212142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52</a:t>
            </a:fld>
            <a:endParaRPr lang="en-US"/>
          </a:p>
        </p:txBody>
      </p:sp>
    </p:spTree>
    <p:extLst>
      <p:ext uri="{BB962C8B-B14F-4D97-AF65-F5344CB8AC3E}">
        <p14:creationId xmlns="" xmlns:p14="http://schemas.microsoft.com/office/powerpoint/2010/main" val="331386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ONLY used in Resources</a:t>
            </a:r>
          </a:p>
          <a:p>
            <a:pPr marL="171450" indent="-171450">
              <a:buFontTx/>
              <a:buChar char="-"/>
            </a:pPr>
            <a:r>
              <a:rPr lang="en-US" dirty="0" smtClean="0"/>
              <a:t>Resources can use both (derived) primitives and composite data types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 xmlns:p14="http://schemas.microsoft.com/office/powerpoint/2010/main" val="188040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 xmlns:p14="http://schemas.microsoft.com/office/powerpoint/2010/main" val="155285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 xmlns:p14="http://schemas.microsoft.com/office/powerpoint/2010/main" val="2516864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 xmlns:p14="http://schemas.microsoft.com/office/powerpoint/2010/main" val="2516864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 xmlns:p14="http://schemas.microsoft.com/office/powerpoint/2010/main" val="298509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 types use both primitives and other data types.</a:t>
            </a:r>
          </a:p>
          <a:p>
            <a:pPr marL="171450" indent="-171450">
              <a:buFont typeface="Arial" charset="0"/>
              <a:buChar char="•"/>
            </a:pPr>
            <a:r>
              <a:rPr lang="en-US" dirty="0" smtClean="0"/>
              <a:t>Some data types use attributes with cardinality &gt; 1</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 xmlns:p14="http://schemas.microsoft.com/office/powerpoint/2010/main" val="857698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data 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 xmlns:p14="http://schemas.microsoft.com/office/powerpoint/2010/main" val="498018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 xmlns:p14="http://schemas.microsoft.com/office/powerpoint/2010/main" val="263940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 xmlns:p14="http://schemas.microsoft.com/office/powerpoint/2010/main" val="263940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dirty="0"/>
          </a:p>
        </p:txBody>
      </p:sp>
    </p:spTree>
    <p:extLst>
      <p:ext uri="{BB962C8B-B14F-4D97-AF65-F5344CB8AC3E}">
        <p14:creationId xmlns="" xmlns:p14="http://schemas.microsoft.com/office/powerpoint/2010/main" val="21385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 xmlns:p14="http://schemas.microsoft.com/office/powerpoint/2010/main" val="326898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 xmlns:p14="http://schemas.microsoft.com/office/powerpoint/2010/main" val="3437223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65</a:t>
            </a:fld>
            <a:endParaRPr lang="en-US"/>
          </a:p>
        </p:txBody>
      </p:sp>
    </p:spTree>
    <p:extLst>
      <p:ext uri="{BB962C8B-B14F-4D97-AF65-F5344CB8AC3E}">
        <p14:creationId xmlns="" xmlns:p14="http://schemas.microsoft.com/office/powerpoint/2010/main" val="123939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66</a:t>
            </a:fld>
            <a:endParaRPr lang="en-US"/>
          </a:p>
        </p:txBody>
      </p:sp>
    </p:spTree>
    <p:extLst>
      <p:ext uri="{BB962C8B-B14F-4D97-AF65-F5344CB8AC3E}">
        <p14:creationId xmlns="" xmlns:p14="http://schemas.microsoft.com/office/powerpoint/2010/main" val="300345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a:p>
        </p:txBody>
      </p:sp>
    </p:spTree>
    <p:extLst>
      <p:ext uri="{BB962C8B-B14F-4D97-AF65-F5344CB8AC3E}">
        <p14:creationId xmlns="" xmlns:p14="http://schemas.microsoft.com/office/powerpoint/2010/main" val="767788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is ONLY used in Resources</a:t>
            </a:r>
          </a:p>
          <a:p>
            <a:pPr marL="171428" indent="-171428">
              <a:buFontTx/>
              <a:buChar char="-"/>
            </a:pPr>
            <a:r>
              <a:rPr lang="en-US" dirty="0" smtClean="0"/>
              <a:t>Resources can use both (derived) primitives and composite data 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 xmlns:p14="http://schemas.microsoft.com/office/powerpoint/2010/main" val="1880409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72</a:t>
            </a:fld>
            <a:endParaRPr lang="en-US"/>
          </a:p>
        </p:txBody>
      </p:sp>
    </p:spTree>
    <p:extLst>
      <p:ext uri="{BB962C8B-B14F-4D97-AF65-F5344CB8AC3E}">
        <p14:creationId xmlns="" xmlns:p14="http://schemas.microsoft.com/office/powerpoint/2010/main" val="166296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of</a:t>
            </a:r>
            <a:r>
              <a:rPr lang="en-US" baseline="0" dirty="0" smtClean="0"/>
              <a:t> Kin = contact</a:t>
            </a:r>
            <a:endParaRPr lang="en-US" dirty="0" smtClean="0"/>
          </a:p>
          <a:p>
            <a:r>
              <a:rPr lang="en-US" dirty="0" smtClean="0"/>
              <a:t>Physician = contained resource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 xmlns:p14="http://schemas.microsoft.com/office/powerpoint/2010/main" val="244611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 xmlns:p14="http://schemas.microsoft.com/office/powerpoint/2010/main" val="228544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79</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anyone flying out early?</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a:t>
            </a:fld>
            <a:endParaRPr lang="en-US" dirty="0"/>
          </a:p>
        </p:txBody>
      </p:sp>
    </p:spTree>
    <p:extLst>
      <p:ext uri="{BB962C8B-B14F-4D97-AF65-F5344CB8AC3E}">
        <p14:creationId xmlns="" xmlns:p14="http://schemas.microsoft.com/office/powerpoint/2010/main" val="213045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 xmlns:p14="http://schemas.microsoft.com/office/powerpoint/2010/main" val="2320413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82</a:t>
            </a:fld>
            <a:endParaRPr lang="en-US"/>
          </a:p>
        </p:txBody>
      </p:sp>
    </p:spTree>
    <p:extLst>
      <p:ext uri="{BB962C8B-B14F-4D97-AF65-F5344CB8AC3E}">
        <p14:creationId xmlns="" xmlns:p14="http://schemas.microsoft.com/office/powerpoint/2010/main" val="1876041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 xmlns:p14="http://schemas.microsoft.com/office/powerpoint/2010/main" val="354915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87</a:t>
            </a:fld>
            <a:endParaRPr lang="en-US"/>
          </a:p>
        </p:txBody>
      </p:sp>
    </p:spTree>
    <p:extLst>
      <p:ext uri="{BB962C8B-B14F-4D97-AF65-F5344CB8AC3E}">
        <p14:creationId xmlns="" xmlns:p14="http://schemas.microsoft.com/office/powerpoint/2010/main" val="1577311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89</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~2:30pm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90</a:t>
            </a:fld>
            <a:endParaRPr lang="en-US"/>
          </a:p>
        </p:txBody>
      </p:sp>
    </p:spTree>
    <p:extLst>
      <p:ext uri="{BB962C8B-B14F-4D97-AF65-F5344CB8AC3E}">
        <p14:creationId xmlns="" xmlns:p14="http://schemas.microsoft.com/office/powerpoint/2010/main" val="2741970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95</a:t>
            </a:fld>
            <a:endParaRPr lang="en-US"/>
          </a:p>
        </p:txBody>
      </p:sp>
    </p:spTree>
    <p:extLst>
      <p:ext uri="{BB962C8B-B14F-4D97-AF65-F5344CB8AC3E}">
        <p14:creationId xmlns="" xmlns:p14="http://schemas.microsoft.com/office/powerpoint/2010/main" val="348623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a:t>
            </a:fld>
            <a:endParaRPr lang="en-US" dirty="0"/>
          </a:p>
        </p:txBody>
      </p:sp>
    </p:spTree>
    <p:extLst>
      <p:ext uri="{BB962C8B-B14F-4D97-AF65-F5344CB8AC3E}">
        <p14:creationId xmlns="" xmlns:p14="http://schemas.microsoft.com/office/powerpoint/2010/main" val="389007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96</a:t>
            </a:fld>
            <a:endParaRPr lang="en-US"/>
          </a:p>
        </p:txBody>
      </p:sp>
    </p:spTree>
    <p:extLst>
      <p:ext uri="{BB962C8B-B14F-4D97-AF65-F5344CB8AC3E}">
        <p14:creationId xmlns="" xmlns:p14="http://schemas.microsoft.com/office/powerpoint/2010/main" val="2539843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97</a:t>
            </a:fld>
            <a:endParaRPr lang="en-US"/>
          </a:p>
        </p:txBody>
      </p:sp>
    </p:spTree>
    <p:extLst>
      <p:ext uri="{BB962C8B-B14F-4D97-AF65-F5344CB8AC3E}">
        <p14:creationId xmlns="" xmlns:p14="http://schemas.microsoft.com/office/powerpoint/2010/main" val="1836306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a:t>
            </a:r>
            <a:r>
              <a:rPr lang="en-US" sz="1200" dirty="0" err="1" smtClean="0">
                <a:latin typeface="Courier New" pitchFamily="49" charset="0"/>
                <a:cs typeface="Courier New" pitchFamily="49" charset="0"/>
              </a:rPr>
              <a:t>fhir</a:t>
            </a:r>
            <a:r>
              <a:rPr lang="en-US" sz="1200" dirty="0" smtClean="0">
                <a:latin typeface="Courier New" pitchFamily="49" charset="0"/>
                <a:cs typeface="Courier New" pitchFamily="49" charset="0"/>
              </a:rPr>
              <a:t>/patient/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98</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How many Donald Ducks do we have now?</a:t>
            </a:r>
            <a:r>
              <a:rPr lang="en-CA" baseline="0" dirty="0" smtClean="0"/>
              <a:t> – no constraint on duplicates unless you implement a business rule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105</a:t>
            </a:fld>
            <a:endParaRPr lang="en-US"/>
          </a:p>
        </p:txBody>
      </p:sp>
    </p:spTree>
    <p:extLst>
      <p:ext uri="{BB962C8B-B14F-4D97-AF65-F5344CB8AC3E}">
        <p14:creationId xmlns="" xmlns:p14="http://schemas.microsoft.com/office/powerpoint/2010/main" val="931513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106</a:t>
            </a:fld>
            <a:endParaRPr lang="en-US"/>
          </a:p>
        </p:txBody>
      </p:sp>
    </p:spTree>
    <p:extLst>
      <p:ext uri="{BB962C8B-B14F-4D97-AF65-F5344CB8AC3E}">
        <p14:creationId xmlns="" xmlns:p14="http://schemas.microsoft.com/office/powerpoint/2010/main" val="1680979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our</a:t>
            </a:r>
            <a:r>
              <a:rPr lang="en-US" baseline="0" dirty="0" smtClean="0"/>
              <a:t> previous section on REST we saw how we mapped this metadata to HTTP headers, but in a query result, we need to find a way to map this to a list, Atom</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110</a:t>
            </a:fld>
            <a:endParaRPr lang="en-US" dirty="0"/>
          </a:p>
        </p:txBody>
      </p:sp>
    </p:spTree>
    <p:extLst>
      <p:ext uri="{BB962C8B-B14F-4D97-AF65-F5344CB8AC3E}">
        <p14:creationId xmlns="" xmlns:p14="http://schemas.microsoft.com/office/powerpoint/2010/main" val="3880249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the id of the resource</a:t>
            </a:r>
            <a:r>
              <a:rPr lang="en-US" baseline="0" dirty="0" smtClean="0"/>
              <a:t> is kept outside the resource itself</a:t>
            </a:r>
          </a:p>
          <a:p>
            <a:pPr marL="171450" indent="-171450">
              <a:buFontTx/>
              <a:buChar char="-"/>
            </a:pPr>
            <a:r>
              <a:rPr lang="en-US" baseline="0" dirty="0" smtClean="0"/>
              <a:t>Atom has many other meta-data items (not shown), which we will discuss later.</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112</a:t>
            </a:fld>
            <a:endParaRPr lang="en-US" dirty="0"/>
          </a:p>
        </p:txBody>
      </p:sp>
    </p:spTree>
    <p:extLst>
      <p:ext uri="{BB962C8B-B14F-4D97-AF65-F5344CB8AC3E}">
        <p14:creationId xmlns="" xmlns:p14="http://schemas.microsoft.com/office/powerpoint/2010/main" val="895156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we use the ultra-new (</a:t>
            </a:r>
            <a:r>
              <a:rPr lang="en-US" dirty="0" err="1" smtClean="0"/>
              <a:t>sept</a:t>
            </a:r>
            <a:r>
              <a:rPr lang="en-US" dirty="0" smtClean="0"/>
              <a:t> 2012)</a:t>
            </a:r>
            <a:r>
              <a:rPr lang="en-US" baseline="0" dirty="0" smtClean="0"/>
              <a:t> Tombstones RFC, which is not yet supported by all platforms.</a:t>
            </a:r>
          </a:p>
          <a:p>
            <a:pPr marL="171450" indent="-171450">
              <a:buFontTx/>
              <a:buChar char="-"/>
            </a:pPr>
            <a:r>
              <a:rPr lang="en-US" dirty="0" smtClean="0"/>
              <a:t>Remember, all</a:t>
            </a:r>
            <a:r>
              <a:rPr lang="en-US" baseline="0" dirty="0" smtClean="0"/>
              <a:t> updated timestamps in FHIR (type: ‘instant’) are precise to at least the second and ALLWAYS carry a </a:t>
            </a:r>
            <a:r>
              <a:rPr lang="en-US" baseline="0" dirty="0" err="1" smtClean="0"/>
              <a:t>timezone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113</a:t>
            </a:fld>
            <a:endParaRPr lang="en-US"/>
          </a:p>
        </p:txBody>
      </p:sp>
    </p:spTree>
    <p:extLst>
      <p:ext uri="{BB962C8B-B14F-4D97-AF65-F5344CB8AC3E}">
        <p14:creationId xmlns="" xmlns:p14="http://schemas.microsoft.com/office/powerpoint/2010/main" val="1198262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See how the resource meta-data is mapped to equivalent Atom members</a:t>
            </a:r>
          </a:p>
          <a:p>
            <a:pPr marL="171450" indent="-171450">
              <a:buFont typeface="Arial" charset="0"/>
              <a:buChar char="•"/>
            </a:pPr>
            <a:r>
              <a:rPr lang="en-US" baseline="0" dirty="0" smtClean="0"/>
              <a:t>Author is required by atom, so you’ll have to keep track who authored the resource, which might well be the user that </a:t>
            </a:r>
            <a:r>
              <a:rPr lang="en-US" baseline="0" dirty="0" err="1" smtClean="0"/>
              <a:t>POSTed</a:t>
            </a:r>
            <a:r>
              <a:rPr lang="en-US" baseline="0" dirty="0" smtClean="0"/>
              <a:t> it to your </a:t>
            </a:r>
            <a:r>
              <a:rPr lang="en-US" baseline="0" dirty="0" err="1" smtClean="0"/>
              <a:t>RESTful</a:t>
            </a:r>
            <a:r>
              <a:rPr lang="en-US" baseline="0" dirty="0" smtClean="0"/>
              <a:t> endpoint</a:t>
            </a:r>
          </a:p>
          <a:p>
            <a:pPr marL="171450" indent="-171450">
              <a:buFont typeface="Arial" charset="0"/>
              <a:buChar char="•"/>
            </a:pPr>
            <a:r>
              <a:rPr lang="en-US" baseline="0" dirty="0" smtClean="0"/>
              <a:t>Summary is optional, but it is easy to fill it with the Resource’s &lt;text&gt; (human readable narrative), so Feed readers have a way to display the contents of a resource. Yes, this means the summary is present twice in the entry.</a:t>
            </a:r>
          </a:p>
          <a:p>
            <a:pPr marL="171450" indent="-171450">
              <a:buFont typeface="Arial" charset="0"/>
              <a:buChar char="•"/>
            </a:pPr>
            <a:r>
              <a:rPr lang="en-US" baseline="0" dirty="0" smtClean="0"/>
              <a:t>All elements you see here are Atom spec, </a:t>
            </a:r>
            <a:r>
              <a:rPr lang="en-US" i="1" baseline="0" dirty="0" smtClean="0"/>
              <a:t>not</a:t>
            </a:r>
            <a:r>
              <a:rPr lang="en-US" i="0" baseline="0" dirty="0" smtClean="0"/>
              <a:t> FHIR</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114</a:t>
            </a:fld>
            <a:endParaRPr lang="en-US"/>
          </a:p>
        </p:txBody>
      </p:sp>
    </p:spTree>
    <p:extLst>
      <p:ext uri="{BB962C8B-B14F-4D97-AF65-F5344CB8AC3E}">
        <p14:creationId xmlns="" xmlns:p14="http://schemas.microsoft.com/office/powerpoint/2010/main" val="11432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116</a:t>
            </a:fld>
            <a:endParaRPr lang="en-US"/>
          </a:p>
        </p:txBody>
      </p:sp>
    </p:spTree>
    <p:extLst>
      <p:ext uri="{BB962C8B-B14F-4D97-AF65-F5344CB8AC3E}">
        <p14:creationId xmlns="" xmlns:p14="http://schemas.microsoft.com/office/powerpoint/2010/main" val="826372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117</a:t>
            </a:fld>
            <a:endParaRPr lang="en-US"/>
          </a:p>
        </p:txBody>
      </p:sp>
    </p:spTree>
    <p:extLst>
      <p:ext uri="{BB962C8B-B14F-4D97-AF65-F5344CB8AC3E}">
        <p14:creationId xmlns="" xmlns:p14="http://schemas.microsoft.com/office/powerpoint/2010/main" val="23413053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Brand-new</a:t>
            </a:r>
            <a:r>
              <a:rPr lang="en-US" baseline="0" dirty="0" smtClean="0"/>
              <a:t> RFC, probably not much support in frameworks (yet).</a:t>
            </a:r>
          </a:p>
          <a:p>
            <a:pPr marL="171450" indent="-171450">
              <a:buFont typeface="Arial" charset="0"/>
              <a:buChar char="•"/>
            </a:pPr>
            <a:r>
              <a:rPr lang="en-US" baseline="0" dirty="0" smtClean="0"/>
              <a:t>Note the additional namespace</a:t>
            </a:r>
          </a:p>
          <a:p>
            <a:pPr marL="171450" indent="-171450">
              <a:buFont typeface="Arial" charset="0"/>
              <a:buChar char="•"/>
            </a:pPr>
            <a:r>
              <a:rPr lang="en-US" baseline="0" dirty="0" smtClean="0"/>
              <a:t>Updated Timestamp is still present, but is now called “when”.</a:t>
            </a:r>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118</a:t>
            </a:fld>
            <a:endParaRPr lang="en-US"/>
          </a:p>
        </p:txBody>
      </p:sp>
    </p:spTree>
    <p:extLst>
      <p:ext uri="{BB962C8B-B14F-4D97-AF65-F5344CB8AC3E}">
        <p14:creationId xmlns="" xmlns:p14="http://schemas.microsoft.com/office/powerpoint/2010/main" val="40409594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take a quick glimpse, it’s a pretty trivial translation of the Xml form to JSON, removing all needs for namespaces</a:t>
            </a:r>
            <a:r>
              <a:rPr lang="en-US" baseline="0" dirty="0" smtClean="0"/>
              <a:t> and attributes, and turning repeating elements into JSON arrays.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120</a:t>
            </a:fld>
            <a:endParaRPr lang="en-US"/>
          </a:p>
        </p:txBody>
      </p:sp>
    </p:spTree>
    <p:extLst>
      <p:ext uri="{BB962C8B-B14F-4D97-AF65-F5344CB8AC3E}">
        <p14:creationId xmlns="" xmlns:p14="http://schemas.microsoft.com/office/powerpoint/2010/main" val="24493826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121</a:t>
            </a:fld>
            <a:endParaRPr lang="en-US"/>
          </a:p>
        </p:txBody>
      </p:sp>
    </p:spTree>
    <p:extLst>
      <p:ext uri="{BB962C8B-B14F-4D97-AF65-F5344CB8AC3E}">
        <p14:creationId xmlns="" xmlns:p14="http://schemas.microsoft.com/office/powerpoint/2010/main" val="2352270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4pm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122</a:t>
            </a:fld>
            <a:endParaRPr lang="en-US"/>
          </a:p>
        </p:txBody>
      </p:sp>
    </p:spTree>
    <p:extLst>
      <p:ext uri="{BB962C8B-B14F-4D97-AF65-F5344CB8AC3E}">
        <p14:creationId xmlns="" xmlns:p14="http://schemas.microsoft.com/office/powerpoint/2010/main" val="3111817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126</a:t>
            </a:fld>
            <a:endParaRPr lang="en-US"/>
          </a:p>
        </p:txBody>
      </p:sp>
    </p:spTree>
    <p:extLst>
      <p:ext uri="{BB962C8B-B14F-4D97-AF65-F5344CB8AC3E}">
        <p14:creationId xmlns="" xmlns:p14="http://schemas.microsoft.com/office/powerpoint/2010/main" val="38699973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else might a bundle start with</a:t>
            </a:r>
            <a:r>
              <a:rPr lang="en-US" baseline="0" dirty="0" smtClean="0"/>
              <a:t> a Composition?</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128</a:t>
            </a:fld>
            <a:endParaRPr lang="en-US"/>
          </a:p>
        </p:txBody>
      </p:sp>
    </p:spTree>
    <p:extLst>
      <p:ext uri="{BB962C8B-B14F-4D97-AF65-F5344CB8AC3E}">
        <p14:creationId xmlns="" xmlns:p14="http://schemas.microsoft.com/office/powerpoint/2010/main" val="37299216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Composition) can be stored using the normal REST interface. But they are no longer the document anymore!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129</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Composition) can be stored using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130</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136</a:t>
            </a:fld>
            <a:endParaRPr lang="en-US"/>
          </a:p>
        </p:txBody>
      </p:sp>
    </p:spTree>
    <p:extLst>
      <p:ext uri="{BB962C8B-B14F-4D97-AF65-F5344CB8AC3E}">
        <p14:creationId xmlns="" xmlns:p14="http://schemas.microsoft.com/office/powerpoint/2010/main" val="38699973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138</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139</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143</a:t>
            </a:fld>
            <a:endParaRPr lang="en-US"/>
          </a:p>
        </p:txBody>
      </p:sp>
    </p:spTree>
    <p:extLst>
      <p:ext uri="{BB962C8B-B14F-4D97-AF65-F5344CB8AC3E}">
        <p14:creationId xmlns="" xmlns:p14="http://schemas.microsoft.com/office/powerpoint/2010/main" val="27069073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144</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145</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148</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161</a:t>
            </a:fld>
            <a:endParaRPr lang="en-US"/>
          </a:p>
        </p:txBody>
      </p:sp>
    </p:spTree>
    <p:extLst>
      <p:ext uri="{BB962C8B-B14F-4D97-AF65-F5344CB8AC3E}">
        <p14:creationId xmlns="" xmlns:p14="http://schemas.microsoft.com/office/powerpoint/2010/main" val="124587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 xmlns:p14="http://schemas.microsoft.com/office/powerpoint/2010/main" val="1309389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adding a “most recent change timestamp” as part of the continuation so you can flag if changes impact</a:t>
            </a:r>
            <a:r>
              <a:rPr lang="en-US" baseline="0" dirty="0" smtClean="0"/>
              <a:t> result sets.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164</a:t>
            </a:fld>
            <a:endParaRPr lang="en-US"/>
          </a:p>
        </p:txBody>
      </p:sp>
    </p:spTree>
    <p:extLst>
      <p:ext uri="{BB962C8B-B14F-4D97-AF65-F5344CB8AC3E}">
        <p14:creationId xmlns="" xmlns:p14="http://schemas.microsoft.com/office/powerpoint/2010/main" val="37309138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171</a:t>
            </a:fld>
            <a:endParaRPr lang="en-US"/>
          </a:p>
        </p:txBody>
      </p:sp>
    </p:spTree>
    <p:extLst>
      <p:ext uri="{BB962C8B-B14F-4D97-AF65-F5344CB8AC3E}">
        <p14:creationId xmlns="" xmlns:p14="http://schemas.microsoft.com/office/powerpoint/2010/main" val="7544790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172</a:t>
            </a:fld>
            <a:endParaRPr lang="en-US"/>
          </a:p>
        </p:txBody>
      </p:sp>
    </p:spTree>
    <p:extLst>
      <p:ext uri="{BB962C8B-B14F-4D97-AF65-F5344CB8AC3E}">
        <p14:creationId xmlns="" xmlns:p14="http://schemas.microsoft.com/office/powerpoint/2010/main" val="3303729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176</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cautious about relying on declared profiles – not all systems will declare, not all declarations will be right.</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178</a:t>
            </a:fld>
            <a:endParaRPr lang="en-US"/>
          </a:p>
        </p:txBody>
      </p:sp>
    </p:spTree>
    <p:extLst>
      <p:ext uri="{BB962C8B-B14F-4D97-AF65-F5344CB8AC3E}">
        <p14:creationId xmlns="" xmlns:p14="http://schemas.microsoft.com/office/powerpoint/2010/main" val="42325963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smtClean="0"/>
              <a:t>“Drive-</a:t>
            </a:r>
            <a:r>
              <a:rPr lang="nl-NL" dirty="0" err="1" smtClean="0"/>
              <a:t>by</a:t>
            </a:r>
            <a:r>
              <a:rPr lang="nl-NL" dirty="0" smtClean="0"/>
              <a:t>” or “bottom-up” </a:t>
            </a:r>
            <a:r>
              <a:rPr lang="nl-NL" dirty="0" err="1" smtClean="0"/>
              <a:t>operability</a:t>
            </a:r>
            <a:r>
              <a:rPr lang="nl-NL" dirty="0" smtClean="0"/>
              <a:t>: </a:t>
            </a:r>
            <a:r>
              <a:rPr lang="nl-NL" baseline="0" dirty="0" smtClean="0"/>
              <a:t>“</a:t>
            </a:r>
            <a:r>
              <a:rPr lang="nl-NL" baseline="0" dirty="0" err="1" smtClean="0"/>
              <a:t>Communicate</a:t>
            </a:r>
            <a:r>
              <a:rPr lang="nl-NL" baseline="0" dirty="0" smtClean="0"/>
              <a:t> first, </a:t>
            </a:r>
            <a:r>
              <a:rPr lang="nl-NL" baseline="0" dirty="0" err="1" smtClean="0"/>
              <a:t>standardize</a:t>
            </a:r>
            <a:r>
              <a:rPr lang="nl-NL" baseline="0" dirty="0" smtClean="0"/>
              <a:t> later”</a:t>
            </a:r>
            <a:endParaRPr lang="nl-NL" dirty="0" smtClean="0"/>
          </a:p>
          <a:p>
            <a:pPr marL="171428" indent="-171428">
              <a:buFontTx/>
              <a:buChar char="-"/>
            </a:pPr>
            <a:r>
              <a:rPr lang="nl-NL" dirty="0" smtClean="0"/>
              <a:t>First, business partners. </a:t>
            </a:r>
            <a:r>
              <a:rPr lang="nl-NL" dirty="0" err="1" smtClean="0"/>
              <a:t>Then</a:t>
            </a:r>
            <a:r>
              <a:rPr lang="nl-NL" dirty="0" smtClean="0"/>
              <a:t>, </a:t>
            </a:r>
            <a:r>
              <a:rPr lang="nl-NL" dirty="0" err="1" smtClean="0"/>
              <a:t>collaborations</a:t>
            </a:r>
            <a:r>
              <a:rPr lang="nl-NL" dirty="0" smtClean="0"/>
              <a:t>, </a:t>
            </a:r>
            <a:r>
              <a:rPr lang="nl-NL" dirty="0" err="1" smtClean="0"/>
              <a:t>communities</a:t>
            </a:r>
            <a:r>
              <a:rPr lang="nl-NL" dirty="0" smtClean="0"/>
              <a:t>. </a:t>
            </a:r>
            <a:r>
              <a:rPr lang="nl-NL" dirty="0" err="1" smtClean="0"/>
              <a:t>Maybe</a:t>
            </a:r>
            <a:r>
              <a:rPr lang="nl-NL" dirty="0" smtClean="0"/>
              <a:t>, </a:t>
            </a:r>
            <a:r>
              <a:rPr lang="nl-NL" dirty="0" err="1" smtClean="0"/>
              <a:t>finally</a:t>
            </a:r>
            <a:r>
              <a:rPr lang="nl-NL" dirty="0" smtClean="0"/>
              <a:t>,</a:t>
            </a:r>
            <a:r>
              <a:rPr lang="nl-NL" baseline="0" dirty="0" smtClean="0"/>
              <a:t> </a:t>
            </a:r>
            <a:r>
              <a:rPr lang="nl-NL" baseline="0" dirty="0" err="1" smtClean="0"/>
              <a:t>nation-wide</a:t>
            </a:r>
            <a:endParaRPr lang="nl-NL" baseline="0" dirty="0" smtClean="0"/>
          </a:p>
          <a:p>
            <a:pPr marL="171428" indent="-171428">
              <a:buFontTx/>
              <a:buChar char="-"/>
            </a:pPr>
            <a:r>
              <a:rPr lang="nl-NL" baseline="0" dirty="0" smtClean="0"/>
              <a:t>It’s a </a:t>
            </a:r>
            <a:r>
              <a:rPr lang="nl-NL" baseline="0" dirty="0" err="1" smtClean="0"/>
              <a:t>natural</a:t>
            </a:r>
            <a:r>
              <a:rPr lang="nl-NL" baseline="0" dirty="0" smtClean="0"/>
              <a:t> </a:t>
            </a:r>
            <a:r>
              <a:rPr lang="nl-NL" baseline="0" dirty="0" err="1" smtClean="0"/>
              <a:t>process</a:t>
            </a:r>
            <a:r>
              <a:rPr lang="nl-NL" baseline="0" dirty="0" smtClean="0"/>
              <a:t> </a:t>
            </a:r>
            <a:r>
              <a:rPr lang="nl-NL" baseline="0" dirty="0" err="1" smtClean="0"/>
              <a:t>that</a:t>
            </a:r>
            <a:r>
              <a:rPr lang="nl-NL" baseline="0" dirty="0" smtClean="0"/>
              <a:t> </a:t>
            </a:r>
            <a:r>
              <a:rPr lang="nl-NL" baseline="0" dirty="0" err="1" smtClean="0"/>
              <a:t>people</a:t>
            </a:r>
            <a:r>
              <a:rPr lang="nl-NL" baseline="0" dirty="0" smtClean="0"/>
              <a:t> </a:t>
            </a:r>
            <a:r>
              <a:rPr lang="nl-NL" baseline="0" dirty="0" err="1" smtClean="0"/>
              <a:t>will</a:t>
            </a:r>
            <a:r>
              <a:rPr lang="nl-NL" baseline="0" dirty="0" smtClean="0"/>
              <a:t> want </a:t>
            </a:r>
            <a:r>
              <a:rPr lang="nl-NL" baseline="0" dirty="0" err="1" smtClean="0"/>
              <a:t>to</a:t>
            </a:r>
            <a:r>
              <a:rPr lang="nl-NL" baseline="0" dirty="0" smtClean="0"/>
              <a:t> make </a:t>
            </a:r>
            <a:r>
              <a:rPr lang="nl-NL" baseline="0" dirty="0" err="1" smtClean="0"/>
              <a:t>it</a:t>
            </a:r>
            <a:r>
              <a:rPr lang="nl-NL" baseline="0" dirty="0" smtClean="0"/>
              <a:t> </a:t>
            </a:r>
            <a:r>
              <a:rPr lang="nl-NL" baseline="0" dirty="0" err="1" smtClean="0"/>
              <a:t>work</a:t>
            </a:r>
            <a:r>
              <a:rPr lang="nl-NL" baseline="0" dirty="0" smtClean="0"/>
              <a:t> first, </a:t>
            </a:r>
            <a:r>
              <a:rPr lang="nl-NL" baseline="0" dirty="0" err="1" smtClean="0"/>
              <a:t>then</a:t>
            </a:r>
            <a:r>
              <a:rPr lang="nl-NL" baseline="0" dirty="0" smtClean="0"/>
              <a:t> </a:t>
            </a:r>
            <a:r>
              <a:rPr lang="nl-NL" baseline="0" dirty="0" err="1" smtClean="0"/>
              <a:t>only</a:t>
            </a:r>
            <a:r>
              <a:rPr lang="nl-NL" baseline="0" dirty="0" smtClean="0"/>
              <a:t> </a:t>
            </a:r>
            <a:r>
              <a:rPr lang="nl-NL" baseline="0" dirty="0" err="1" smtClean="0"/>
              <a:t>coordinate</a:t>
            </a:r>
            <a:r>
              <a:rPr lang="nl-NL" baseline="0" dirty="0" smtClean="0"/>
              <a:t> </a:t>
            </a:r>
            <a:r>
              <a:rPr lang="nl-NL" baseline="0" dirty="0" err="1" smtClean="0"/>
              <a:t>what</a:t>
            </a:r>
            <a:r>
              <a:rPr lang="nl-NL" baseline="0" dirty="0" smtClean="0"/>
              <a:t> </a:t>
            </a:r>
            <a:r>
              <a:rPr lang="nl-NL" baseline="0" dirty="0" err="1" smtClean="0"/>
              <a:t>they</a:t>
            </a:r>
            <a:r>
              <a:rPr lang="nl-NL" baseline="0" dirty="0" smtClean="0"/>
              <a:t> </a:t>
            </a:r>
            <a:r>
              <a:rPr lang="nl-NL" baseline="0" dirty="0" err="1" smtClean="0"/>
              <a:t>really</a:t>
            </a:r>
            <a:r>
              <a:rPr lang="nl-NL" baseline="0" dirty="0" smtClean="0"/>
              <a:t> </a:t>
            </a:r>
            <a:r>
              <a:rPr lang="nl-NL" baseline="0" dirty="0" err="1" smtClean="0"/>
              <a:t>need</a:t>
            </a:r>
            <a:r>
              <a:rPr lang="nl-NL" baseline="0" dirty="0" smtClean="0"/>
              <a:t> </a:t>
            </a:r>
            <a:r>
              <a:rPr lang="nl-NL" baseline="0" dirty="0" err="1" smtClean="0"/>
              <a:t>to</a:t>
            </a:r>
            <a:r>
              <a:rPr lang="nl-NL" baseline="0" dirty="0" smtClean="0"/>
              <a:t>, </a:t>
            </a:r>
            <a:r>
              <a:rPr lang="nl-NL" baseline="0" dirty="0" err="1" smtClean="0"/>
              <a:t>and</a:t>
            </a:r>
            <a:r>
              <a:rPr lang="nl-NL" baseline="0" dirty="0" smtClean="0"/>
              <a:t> </a:t>
            </a:r>
            <a:r>
              <a:rPr lang="nl-NL" baseline="0" dirty="0" err="1" smtClean="0"/>
              <a:t>then</a:t>
            </a:r>
            <a:r>
              <a:rPr lang="nl-NL" baseline="0" dirty="0" smtClean="0"/>
              <a:t> </a:t>
            </a:r>
            <a:r>
              <a:rPr lang="nl-NL" baseline="0" dirty="0" err="1" smtClean="0"/>
              <a:t>realize</a:t>
            </a:r>
            <a:r>
              <a:rPr lang="nl-NL" baseline="0" dirty="0" smtClean="0"/>
              <a:t> </a:t>
            </a:r>
            <a:r>
              <a:rPr lang="nl-NL" baseline="0" dirty="0" err="1" smtClean="0"/>
              <a:t>they</a:t>
            </a:r>
            <a:r>
              <a:rPr lang="nl-NL" baseline="0" dirty="0" smtClean="0"/>
              <a:t> </a:t>
            </a:r>
            <a:r>
              <a:rPr lang="nl-NL" baseline="0" dirty="0" err="1" smtClean="0"/>
              <a:t>can</a:t>
            </a:r>
            <a:r>
              <a:rPr lang="nl-NL" baseline="0" dirty="0" smtClean="0"/>
              <a:t> </a:t>
            </a:r>
            <a:r>
              <a:rPr lang="nl-NL" baseline="0" dirty="0" err="1" smtClean="0"/>
              <a:t>broaden</a:t>
            </a:r>
            <a:r>
              <a:rPr lang="nl-NL" baseline="0" dirty="0" smtClean="0"/>
              <a:t> </a:t>
            </a:r>
            <a:r>
              <a:rPr lang="nl-NL" baseline="0" dirty="0" err="1" smtClean="0"/>
              <a:t>their</a:t>
            </a:r>
            <a:r>
              <a:rPr lang="nl-NL" baseline="0" dirty="0" smtClean="0"/>
              <a:t> approach </a:t>
            </a:r>
            <a:r>
              <a:rPr lang="nl-NL" baseline="0" dirty="0" err="1" smtClean="0"/>
              <a:t>to</a:t>
            </a:r>
            <a:r>
              <a:rPr lang="nl-NL" baseline="0" dirty="0" smtClean="0"/>
              <a:t> a community.</a:t>
            </a:r>
          </a:p>
          <a:p>
            <a:pPr marL="171428" indent="-171428">
              <a:buFontTx/>
              <a:buChar char="-"/>
            </a:pPr>
            <a:r>
              <a:rPr lang="nl-NL" baseline="0" dirty="0" smtClean="0"/>
              <a:t>“Support”, of course top-down </a:t>
            </a:r>
            <a:r>
              <a:rPr lang="nl-NL" baseline="0" dirty="0" err="1" smtClean="0"/>
              <a:t>should</a:t>
            </a:r>
            <a:r>
              <a:rPr lang="nl-NL" baseline="0" dirty="0" smtClean="0"/>
              <a:t> </a:t>
            </a:r>
            <a:r>
              <a:rPr lang="nl-NL" baseline="0" dirty="0" err="1" smtClean="0"/>
              <a:t>still</a:t>
            </a:r>
            <a:r>
              <a:rPr lang="nl-NL" baseline="0" dirty="0" smtClean="0"/>
              <a:t> </a:t>
            </a:r>
            <a:r>
              <a:rPr lang="nl-NL" baseline="0" dirty="0" err="1" smtClean="0"/>
              <a:t>be</a:t>
            </a:r>
            <a:r>
              <a:rPr lang="nl-NL" baseline="0" dirty="0" smtClean="0"/>
              <a:t> </a:t>
            </a:r>
            <a:r>
              <a:rPr lang="nl-NL" baseline="0" dirty="0" err="1" smtClean="0"/>
              <a:t>possible</a:t>
            </a:r>
            <a:r>
              <a:rPr lang="nl-NL" baseline="0" dirty="0" smtClean="0"/>
              <a:t>! </a:t>
            </a:r>
            <a:r>
              <a:rPr lang="nl-NL" baseline="0" dirty="0" err="1" smtClean="0"/>
              <a:t>Maybe</a:t>
            </a:r>
            <a:r>
              <a:rPr lang="nl-NL" baseline="0" dirty="0" smtClean="0"/>
              <a:t> even a combi in the long-term</a:t>
            </a:r>
            <a:endParaRPr lang="nl-NL" dirty="0" smtClean="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179</a:t>
            </a:fld>
            <a:endParaRPr lang="nl-NL">
              <a:solidFill>
                <a:prstClr val="black"/>
              </a:solidFill>
            </a:endParaRPr>
          </a:p>
        </p:txBody>
      </p:sp>
    </p:spTree>
    <p:extLst>
      <p:ext uri="{BB962C8B-B14F-4D97-AF65-F5344CB8AC3E}">
        <p14:creationId xmlns="" xmlns:p14="http://schemas.microsoft.com/office/powerpoint/2010/main" val="471287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a:t>
            </a:r>
            <a:r>
              <a:rPr lang="en-US" baseline="0" dirty="0" smtClean="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185</a:t>
            </a:fld>
            <a:endParaRPr lang="en-CA" dirty="0"/>
          </a:p>
        </p:txBody>
      </p:sp>
    </p:spTree>
    <p:extLst>
      <p:ext uri="{BB962C8B-B14F-4D97-AF65-F5344CB8AC3E}">
        <p14:creationId xmlns="" xmlns:p14="http://schemas.microsoft.com/office/powerpoint/2010/main" val="2971765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188</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189</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Conformance registry could be used for discovery of participants in a regional exchange, means of advertising</a:t>
            </a:r>
            <a:r>
              <a:rPr lang="en-US" baseline="0" dirty="0" smtClean="0"/>
              <a:t> system capability, etc.</a:t>
            </a:r>
          </a:p>
          <a:p>
            <a:endParaRPr lang="en-US" baseline="0" dirty="0" smtClean="0"/>
          </a:p>
          <a:p>
            <a:r>
              <a:rPr lang="en-US" baseline="0" dirty="0" smtClean="0"/>
              <a:t>No tools yet for authoring – volunteers?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204</a:t>
            </a:fld>
            <a:endParaRPr lang="en-US"/>
          </a:p>
        </p:txBody>
      </p:sp>
    </p:spTree>
    <p:extLst>
      <p:ext uri="{BB962C8B-B14F-4D97-AF65-F5344CB8AC3E}">
        <p14:creationId xmlns="" xmlns:p14="http://schemas.microsoft.com/office/powerpoint/2010/main" val="1405790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xmlns=""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624536"/>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17623631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xmlns=""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69" r:id="rId8"/>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hyperlink" Target="http://someserver/fhir/binary/"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hyperlink" Target="http://www.jsoneditoronline.or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example.org/fhir/Observation/1"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www.hl7.org/implement/standards/fhir/document.htm" TargetMode="External"/><Relationship Id="rId2" Type="http://schemas.openxmlformats.org/officeDocument/2006/relationships/hyperlink" Target="http://www.hl7.org/implement/standards/product_brief.cfm?product_id=7" TargetMode="Externa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hyperlink" Target="http://en.wikipedia.org/wiki/Portable_Document_Format" TargetMode="External"/></Relationships>
</file>

<file path=ppt/slides/_rels/slide134.xml.rels><?xml version="1.0" encoding="UTF-8" standalone="yes"?>
<Relationships xmlns="http://schemas.openxmlformats.org/package/2006/relationships"><Relationship Id="rId2" Type="http://schemas.openxmlformats.org/officeDocument/2006/relationships/hyperlink" Target="http://www.hl7.org/implement/standards/fhir/documentreference.htm"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example/fhir/Observation?subject=Patient/1" TargetMode="External"/><Relationship Id="rId2" Type="http://schemas.openxmlformats.org/officeDocument/2006/relationships/hyperlink" Target="https://example.org/fhir/Patient/1/Observation" TargetMode="Externa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73.jpe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hl7.org/implement/standards/fhir/http.htm" TargetMode="Externa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95.jpe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97.jpeg"/></Relationships>
</file>

<file path=ppt/slides/_rels/slide2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2.jpe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s>
</file>

<file path=ppt/slides/_rels/slide2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www.hl7.org/fhir/conformance.htm"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March 17-18, 2015</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r>
              <a:rPr lang="en-US" dirty="0" smtClean="0"/>
              <a:t>After each topic, I’ll prompt you to write down (at least) one take-away</a:t>
            </a:r>
          </a:p>
          <a:p>
            <a:pPr lvl="1"/>
            <a:r>
              <a:rPr lang="en-US" dirty="0" smtClean="0"/>
              <a:t>What was the most useful thing you learned?</a:t>
            </a:r>
          </a:p>
          <a:p>
            <a:pPr lvl="1"/>
            <a:r>
              <a:rPr lang="en-US" dirty="0" smtClean="0"/>
              <a:t>What do you need to watch out for in your implementation?</a:t>
            </a:r>
          </a:p>
          <a:p>
            <a:pPr lvl="1"/>
            <a:r>
              <a:rPr lang="en-US" dirty="0" smtClean="0"/>
              <a:t>What do you want to investigate further?</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a:t>
            </a:fld>
            <a:endParaRPr lang="en-CA"/>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33800" y="4724400"/>
            <a:ext cx="1676400" cy="167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250078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Endpoint</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https://someserver/fhir/Binary/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no </a:t>
            </a:r>
            <a:r>
              <a:rPr lang="en-US" dirty="0" smtClean="0"/>
              <a:t>search, narrative, etc.)</a:t>
            </a:r>
            <a:endParaRPr lang="en-US" dirty="0" smtClean="0"/>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100</a:t>
            </a:fld>
            <a:endParaRPr lang="en-CA"/>
          </a:p>
        </p:txBody>
      </p:sp>
    </p:spTree>
    <p:extLst>
      <p:ext uri="{BB962C8B-B14F-4D97-AF65-F5344CB8AC3E}">
        <p14:creationId xmlns="" xmlns:p14="http://schemas.microsoft.com/office/powerpoint/2010/main" val="39264207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30231989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102</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 xmlns:p14="http://schemas.microsoft.com/office/powerpoint/2010/main" val="30508571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103</a:t>
            </a:fld>
            <a:endParaRPr lang="en-CA"/>
          </a:p>
        </p:txBody>
      </p:sp>
    </p:spTree>
    <p:extLst>
      <p:ext uri="{BB962C8B-B14F-4D97-AF65-F5344CB8AC3E}">
        <p14:creationId xmlns="" xmlns:p14="http://schemas.microsoft.com/office/powerpoint/2010/main" val="37414145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Some RESTful exercise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28152692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operations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105</a:t>
            </a:fld>
            <a:endParaRPr lang="en-CA"/>
          </a:p>
        </p:txBody>
      </p:sp>
      <p:sp>
        <p:nvSpPr>
          <p:cNvPr id="4" name="Text Placeholder 3"/>
          <p:cNvSpPr>
            <a:spLocks noGrp="1"/>
          </p:cNvSpPr>
          <p:nvPr>
            <p:ph type="body" idx="4294967295"/>
          </p:nvPr>
        </p:nvSpPr>
        <p:spPr/>
        <p:txBody>
          <a:bodyPr/>
          <a:lstStyle/>
          <a:p>
            <a:pPr lvl="0"/>
            <a:r>
              <a:rPr lang="en-US" sz="2900" dirty="0" smtClean="0"/>
              <a:t>Using your HTTP submission tool + the instance you created before</a:t>
            </a:r>
          </a:p>
          <a:p>
            <a:pPr lvl="1"/>
            <a:r>
              <a:rPr lang="en-US" sz="2400" dirty="0" smtClean="0"/>
              <a:t>Create the instance (using PUT or POST)</a:t>
            </a:r>
          </a:p>
          <a:p>
            <a:pPr lvl="1"/>
            <a:r>
              <a:rPr lang="en-US" sz="2400" dirty="0" smtClean="0"/>
              <a:t>Update the instance</a:t>
            </a:r>
          </a:p>
          <a:p>
            <a:pPr lvl="1"/>
            <a:r>
              <a:rPr lang="en-US" sz="2400" dirty="0" smtClean="0"/>
              <a:t>Delete the instance</a:t>
            </a:r>
          </a:p>
          <a:p>
            <a:pPr lvl="1"/>
            <a:r>
              <a:rPr lang="en-US" sz="2400" dirty="0" smtClean="0"/>
              <a:t>Retrieve history</a:t>
            </a:r>
          </a:p>
          <a:p>
            <a:pPr lvl="0"/>
            <a:r>
              <a:rPr lang="en-US" sz="2900" dirty="0" smtClean="0"/>
              <a:t>Bonus points</a:t>
            </a:r>
          </a:p>
          <a:p>
            <a:pPr lvl="1"/>
            <a:r>
              <a:rPr lang="en-US" sz="2400" dirty="0" smtClean="0"/>
              <a:t>Set and remove a tag</a:t>
            </a:r>
          </a:p>
          <a:p>
            <a:pPr lvl="1"/>
            <a:r>
              <a:rPr lang="en-US" sz="2400" dirty="0" smtClean="0"/>
              <a:t>Try updating a historical version</a:t>
            </a:r>
          </a:p>
        </p:txBody>
      </p:sp>
    </p:spTree>
    <p:extLst>
      <p:ext uri="{BB962C8B-B14F-4D97-AF65-F5344CB8AC3E}">
        <p14:creationId xmlns="" xmlns:p14="http://schemas.microsoft.com/office/powerpoint/2010/main" val="5238134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RESTful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106</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999565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Bundles</a:t>
            </a:r>
            <a:endParaRPr lang="en-US" dirty="0"/>
          </a:p>
        </p:txBody>
      </p:sp>
      <p:sp>
        <p:nvSpPr>
          <p:cNvPr id="3" name="Text Placeholder 2"/>
          <p:cNvSpPr>
            <a:spLocks noGrp="1"/>
          </p:cNvSpPr>
          <p:nvPr>
            <p:ph type="body" idx="1"/>
          </p:nvPr>
        </p:nvSpPr>
        <p:spPr/>
        <p:txBody>
          <a:bodyPr/>
          <a:lstStyle/>
          <a:p>
            <a:r>
              <a:rPr lang="en-US" dirty="0" smtClean="0"/>
              <a:t>Messages, Documents, Transactions and More!</a:t>
            </a:r>
            <a:endParaRPr lang="en-US" dirty="0"/>
          </a:p>
        </p:txBody>
      </p:sp>
    </p:spTree>
    <p:extLst>
      <p:ext uri="{BB962C8B-B14F-4D97-AF65-F5344CB8AC3E}">
        <p14:creationId xmlns="" xmlns:p14="http://schemas.microsoft.com/office/powerpoint/2010/main" val="1361859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Communicating lists</a:t>
            </a:r>
            <a:endParaRPr lang="en-US" dirty="0"/>
          </a:p>
        </p:txBody>
      </p:sp>
      <p:sp>
        <p:nvSpPr>
          <p:cNvPr id="7" name="Content Placeholder 6"/>
          <p:cNvSpPr>
            <a:spLocks noGrp="1"/>
          </p:cNvSpPr>
          <p:nvPr>
            <p:ph idx="1"/>
          </p:nvPr>
        </p:nvSpPr>
        <p:spPr/>
        <p:txBody>
          <a:bodyPr/>
          <a:lstStyle/>
          <a:p>
            <a:r>
              <a:rPr lang="en-US" dirty="0" smtClean="0"/>
              <a:t>We need to communicate lists of Resources</a:t>
            </a:r>
          </a:p>
          <a:p>
            <a:pPr lvl="1"/>
            <a:r>
              <a:rPr lang="en-US" dirty="0" smtClean="0"/>
              <a:t>Search result</a:t>
            </a:r>
          </a:p>
          <a:p>
            <a:pPr lvl="1"/>
            <a:r>
              <a:rPr lang="en-US" dirty="0" smtClean="0"/>
              <a:t>History</a:t>
            </a:r>
          </a:p>
          <a:p>
            <a:pPr lvl="1"/>
            <a:r>
              <a:rPr lang="en-US" dirty="0" smtClean="0"/>
              <a:t>Documents or messages</a:t>
            </a:r>
          </a:p>
          <a:p>
            <a:pPr lvl="1"/>
            <a:r>
              <a:rPr lang="en-US" dirty="0" smtClean="0"/>
              <a:t>Multiple-resource inserts (“transactions”)</a:t>
            </a:r>
          </a:p>
          <a:p>
            <a:r>
              <a:rPr lang="en-US" dirty="0" smtClean="0"/>
              <a:t>So, we need an industry-standard to represent lists, </a:t>
            </a:r>
            <a:r>
              <a:rPr lang="en-US" b="1" dirty="0" smtClean="0"/>
              <a:t>and a place to put our metadata</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US" smtClean="0"/>
              <a:pPr/>
              <a:t>108</a:t>
            </a:fld>
            <a:endParaRPr lang="en-US" dirty="0"/>
          </a:p>
        </p:txBody>
      </p:sp>
    </p:spTree>
    <p:extLst>
      <p:ext uri="{BB962C8B-B14F-4D97-AF65-F5344CB8AC3E}">
        <p14:creationId xmlns="" xmlns:p14="http://schemas.microsoft.com/office/powerpoint/2010/main" val="37456739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914400"/>
            <a:ext cx="3318537" cy="6247864"/>
          </a:xfrm>
          <a:prstGeom prst="rect">
            <a:avLst/>
          </a:prstGeom>
          <a:noFill/>
          <a:ln>
            <a:noFill/>
          </a:ln>
        </p:spPr>
        <p:txBody>
          <a:bodyPr wrap="none" rtlCol="0">
            <a:spAutoFit/>
          </a:bodyPr>
          <a:lstStyle/>
          <a:p>
            <a:r>
              <a:rPr lang="en-US" sz="40000" b="1" dirty="0" smtClean="0">
                <a:solidFill>
                  <a:schemeClr val="bg1">
                    <a:lumMod val="95000"/>
                  </a:schemeClr>
                </a:solidFill>
              </a:rPr>
              <a:t>?</a:t>
            </a:r>
            <a:endParaRPr lang="en-US" sz="40000" b="1" dirty="0">
              <a:solidFill>
                <a:schemeClr val="bg1">
                  <a:lumMod val="95000"/>
                </a:schemeClr>
              </a:solidFill>
            </a:endParaRPr>
          </a:p>
        </p:txBody>
      </p:sp>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33528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endParaRPr lang="en-US" dirty="0"/>
          </a:p>
        </p:txBody>
      </p:sp>
      <p:sp>
        <p:nvSpPr>
          <p:cNvPr id="7" name="Content Placeholder 6"/>
          <p:cNvSpPr>
            <a:spLocks noGrp="1"/>
          </p:cNvSpPr>
          <p:nvPr>
            <p:ph sz="half" idx="2"/>
          </p:nvPr>
        </p:nvSpPr>
        <p:spPr>
          <a:xfrm>
            <a:off x="4648200" y="3352800"/>
            <a:ext cx="4114800" cy="2667000"/>
          </a:xfrm>
        </p:spPr>
        <p:txBody>
          <a:bodyPr/>
          <a:lstStyle/>
          <a:p>
            <a:r>
              <a:rPr lang="en-US" dirty="0" smtClean="0"/>
              <a:t>http body</a:t>
            </a:r>
          </a:p>
          <a:p>
            <a:r>
              <a:rPr lang="en-US" dirty="0" smtClean="0"/>
              <a:t>Url</a:t>
            </a:r>
          </a:p>
          <a:p>
            <a:r>
              <a:rPr lang="en-US" dirty="0" smtClean="0"/>
              <a:t>Content-Location header</a:t>
            </a:r>
          </a:p>
          <a:p>
            <a:r>
              <a:rPr lang="en-US" dirty="0" smtClean="0"/>
              <a:t>Last-Modified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US" smtClean="0"/>
              <a:pPr/>
              <a:t>109</a:t>
            </a:fld>
            <a:endParaRPr lang="en-US" dirty="0"/>
          </a:p>
        </p:txBody>
      </p:sp>
      <p:sp>
        <p:nvSpPr>
          <p:cNvPr id="2" name="Rectangle 1"/>
          <p:cNvSpPr/>
          <p:nvPr/>
        </p:nvSpPr>
        <p:spPr>
          <a:xfrm>
            <a:off x="533400" y="1828800"/>
            <a:ext cx="8153400" cy="1077218"/>
          </a:xfrm>
          <a:prstGeom prst="rect">
            <a:avLst/>
          </a:prstGeom>
        </p:spPr>
        <p:txBody>
          <a:bodyPr wrap="square">
            <a:spAutoFit/>
          </a:bodyPr>
          <a:lstStyle/>
          <a:p>
            <a:r>
              <a:rPr lang="en-US" sz="3200" i="1" dirty="0" smtClean="0"/>
              <a:t>Which industry-standard can represent lists of resources, including our “metadata”:</a:t>
            </a:r>
            <a:endParaRPr lang="en-US" sz="3200" i="1" dirty="0"/>
          </a:p>
        </p:txBody>
      </p:sp>
    </p:spTree>
    <p:extLst>
      <p:ext uri="{BB962C8B-B14F-4D97-AF65-F5344CB8AC3E}">
        <p14:creationId xmlns="" xmlns:p14="http://schemas.microsoft.com/office/powerpoint/2010/main" val="2981316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a:lstStyle/>
          <a:p>
            <a:r>
              <a:rPr lang="en-US" dirty="0" smtClean="0"/>
              <a:t>Day 1</a:t>
            </a:r>
          </a:p>
          <a:p>
            <a:pPr lvl="1"/>
            <a:r>
              <a:rPr lang="en-US" dirty="0" smtClean="0"/>
              <a:t>FHIR Overview</a:t>
            </a:r>
          </a:p>
          <a:p>
            <a:pPr lvl="1"/>
            <a:r>
              <a:rPr lang="en-US" dirty="0" smtClean="0"/>
              <a:t>Resources</a:t>
            </a:r>
          </a:p>
          <a:p>
            <a:pPr lvl="1"/>
            <a:r>
              <a:rPr lang="en-US" dirty="0" smtClean="0"/>
              <a:t>RESTful</a:t>
            </a:r>
            <a:r>
              <a:rPr lang="en-US" baseline="0" dirty="0" smtClean="0"/>
              <a:t> FHIR</a:t>
            </a:r>
            <a:endParaRPr lang="en-US" dirty="0" smtClean="0"/>
          </a:p>
          <a:p>
            <a:pPr lvl="1"/>
            <a:r>
              <a:rPr lang="en-US" dirty="0" smtClean="0"/>
              <a:t>Bundles</a:t>
            </a:r>
          </a:p>
        </p:txBody>
      </p:sp>
      <p:sp>
        <p:nvSpPr>
          <p:cNvPr id="5" name="Content Placeholder 4"/>
          <p:cNvSpPr>
            <a:spLocks noGrp="1"/>
          </p:cNvSpPr>
          <p:nvPr>
            <p:ph sz="half" idx="2"/>
          </p:nvPr>
        </p:nvSpPr>
        <p:spPr/>
        <p:txBody>
          <a:bodyPr/>
          <a:lstStyle/>
          <a:p>
            <a:r>
              <a:rPr lang="en-US" dirty="0" smtClean="0"/>
              <a:t>Day 2</a:t>
            </a:r>
          </a:p>
          <a:p>
            <a:pPr lvl="1"/>
            <a:r>
              <a:rPr lang="en-US" dirty="0" smtClean="0"/>
              <a:t>Queries</a:t>
            </a:r>
          </a:p>
          <a:p>
            <a:pPr lvl="1"/>
            <a:r>
              <a:rPr lang="en-US" dirty="0" smtClean="0"/>
              <a:t>Profiles &amp; Conformance</a:t>
            </a:r>
          </a:p>
          <a:p>
            <a:pPr lvl="1"/>
            <a:r>
              <a:rPr lang="en-US" dirty="0" smtClean="0"/>
              <a:t>Architecture &amp; implementation considerations</a:t>
            </a:r>
          </a:p>
          <a:p>
            <a:pPr lvl="1"/>
            <a:r>
              <a:rPr lang="en-US" dirty="0" smtClean="0"/>
              <a:t>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 xmlns:p14="http://schemas.microsoft.com/office/powerpoint/2010/main" val="22107252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Atom RFC 4287 + Tombstones RFC 6721</a:t>
            </a:r>
          </a:p>
          <a:p>
            <a:r>
              <a:rPr lang="en-US" dirty="0" smtClean="0"/>
              <a:t>Poll-based protocol for keeping up-to-date with newsfeeds (RSS and Atom)</a:t>
            </a:r>
          </a:p>
          <a:p>
            <a:r>
              <a:rPr lang="en-US" dirty="0" smtClean="0"/>
              <a:t>You can “subscribe” to a FHIR feed and get updates -&gt; pub/sub scenario’s</a:t>
            </a:r>
          </a:p>
          <a:p>
            <a:endParaRPr lang="en-US" dirty="0" smtClean="0"/>
          </a:p>
          <a:p>
            <a:r>
              <a:rPr lang="en-US" i="1" dirty="0" smtClean="0"/>
              <a:t>Almost any platform has API’s for Atom</a:t>
            </a:r>
          </a:p>
          <a:p>
            <a:r>
              <a:rPr lang="en-US" i="1" dirty="0" smtClean="0"/>
              <a:t>Alas, no standard “atom for json”</a:t>
            </a:r>
          </a:p>
        </p:txBody>
      </p:sp>
      <p:sp>
        <p:nvSpPr>
          <p:cNvPr id="5" name="Slide Number Placeholder 4"/>
          <p:cNvSpPr>
            <a:spLocks noGrp="1"/>
          </p:cNvSpPr>
          <p:nvPr>
            <p:ph type="sldNum" sz="quarter" idx="4"/>
          </p:nvPr>
        </p:nvSpPr>
        <p:spPr/>
        <p:txBody>
          <a:bodyPr/>
          <a:lstStyle/>
          <a:p>
            <a:fld id="{2CD36790-EF9F-4521-A783-189BE19EEE4B}" type="slidenum">
              <a:rPr lang="en-US" smtClean="0"/>
              <a:pPr/>
              <a:t>110</a:t>
            </a:fld>
            <a:endParaRPr lang="en-US" dirty="0"/>
          </a:p>
        </p:txBody>
      </p:sp>
    </p:spTree>
    <p:extLst>
      <p:ext uri="{BB962C8B-B14F-4D97-AF65-F5344CB8AC3E}">
        <p14:creationId xmlns="" xmlns:p14="http://schemas.microsoft.com/office/powerpoint/2010/main" val="10664656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reports in the mail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 y="1739888"/>
            <a:ext cx="8229600" cy="46037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120655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3137" y="2143125"/>
            <a:ext cx="7637463" cy="4333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An example Bundle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112</a:t>
            </a:fld>
            <a:endParaRPr lang="en-US" dirty="0"/>
          </a:p>
        </p:txBody>
      </p:sp>
      <p:sp>
        <p:nvSpPr>
          <p:cNvPr id="23" name="Oval 22"/>
          <p:cNvSpPr/>
          <p:nvPr/>
        </p:nvSpPr>
        <p:spPr bwMode="auto">
          <a:xfrm>
            <a:off x="609600" y="2297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1</a:t>
            </a:r>
          </a:p>
        </p:txBody>
      </p:sp>
      <p:sp>
        <p:nvSpPr>
          <p:cNvPr id="25" name="Oval 24"/>
          <p:cNvSpPr/>
          <p:nvPr/>
        </p:nvSpPr>
        <p:spPr bwMode="auto">
          <a:xfrm>
            <a:off x="762000" y="33528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6" name="Oval 15"/>
          <p:cNvSpPr/>
          <p:nvPr/>
        </p:nvSpPr>
        <p:spPr bwMode="auto">
          <a:xfrm>
            <a:off x="762000" y="4343400"/>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
        <p:nvSpPr>
          <p:cNvPr id="19" name="Oval 18"/>
          <p:cNvSpPr/>
          <p:nvPr/>
        </p:nvSpPr>
        <p:spPr bwMode="auto">
          <a:xfrm>
            <a:off x="762000" y="5345668"/>
            <a:ext cx="381000" cy="3693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2</a:t>
            </a:r>
          </a:p>
        </p:txBody>
      </p:sp>
    </p:spTree>
    <p:extLst>
      <p:ext uri="{BB962C8B-B14F-4D97-AF65-F5344CB8AC3E}">
        <p14:creationId xmlns="" xmlns:p14="http://schemas.microsoft.com/office/powerpoint/2010/main" val="38917769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feed header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113</a:t>
            </a:fld>
            <a:endParaRPr lang="en-US" dirty="0"/>
          </a:p>
        </p:txBody>
      </p:sp>
      <p:cxnSp>
        <p:nvCxnSpPr>
          <p:cNvPr id="8" name="Straight Arrow Connector 7"/>
          <p:cNvCxnSpPr/>
          <p:nvPr/>
        </p:nvCxnSpPr>
        <p:spPr bwMode="auto">
          <a:xfrm flipH="1">
            <a:off x="5638800" y="1979983"/>
            <a:ext cx="1714500" cy="535834"/>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838199" y="4648200"/>
            <a:ext cx="7489141" cy="1754326"/>
          </a:xfrm>
          <a:prstGeom prst="rect">
            <a:avLst/>
          </a:prstGeom>
          <a:noFill/>
        </p:spPr>
        <p:txBody>
          <a:bodyPr wrap="square" rtlCol="0">
            <a:spAutoFit/>
          </a:bodyPr>
          <a:lstStyle/>
          <a:p>
            <a:r>
              <a:rPr lang="en-US" dirty="0" smtClean="0"/>
              <a:t>Feed is simple:</a:t>
            </a:r>
          </a:p>
          <a:p>
            <a:pPr marL="742950" lvl="1" indent="-285750">
              <a:buFont typeface="Arial" pitchFamily="34" charset="0"/>
              <a:buChar char="•"/>
            </a:pPr>
            <a:r>
              <a:rPr lang="en-US" dirty="0" smtClean="0"/>
              <a:t>“title” [1..1]: anything that tells humans what they’re looking at</a:t>
            </a:r>
          </a:p>
          <a:p>
            <a:pPr marL="742950" lvl="1" indent="-285750">
              <a:buFont typeface="Arial" pitchFamily="34" charset="0"/>
              <a:buChar char="•"/>
            </a:pPr>
            <a:r>
              <a:rPr lang="en-US" dirty="0" smtClean="0"/>
              <a:t>“updated” [1..1]: the time (instant!) you composed the bundle</a:t>
            </a:r>
          </a:p>
          <a:p>
            <a:pPr marL="742950" lvl="1" indent="-285750">
              <a:buFont typeface="Arial" pitchFamily="34" charset="0"/>
              <a:buChar char="•"/>
            </a:pPr>
            <a:r>
              <a:rPr lang="en-US" dirty="0" smtClean="0"/>
              <a:t>“id” [1..1]: a random, one-time id for this bundle</a:t>
            </a:r>
          </a:p>
          <a:p>
            <a:pPr marL="742950" lvl="1" indent="-285750">
              <a:buFont typeface="Arial" pitchFamily="34" charset="0"/>
              <a:buChar char="•"/>
            </a:pPr>
            <a:r>
              <a:rPr lang="en-US" dirty="0" smtClean="0"/>
              <a:t>“link” [0..*]: page through the full results</a:t>
            </a:r>
          </a:p>
          <a:p>
            <a:pPr marL="742950" lvl="1" indent="-285750">
              <a:buFont typeface="Arial" pitchFamily="34" charset="0"/>
              <a:buChar char="•"/>
            </a:pPr>
            <a:r>
              <a:rPr lang="en-US" dirty="0" smtClean="0"/>
              <a:t>“</a:t>
            </a:r>
            <a:r>
              <a:rPr lang="en-US" dirty="0" err="1" smtClean="0"/>
              <a:t>totalResults</a:t>
            </a:r>
            <a:r>
              <a:rPr lang="en-US" dirty="0" smtClean="0"/>
              <a:t>” [0..1]: number of total results</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1828800"/>
            <a:ext cx="8218487" cy="2609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80149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1752600"/>
            <a:ext cx="8127512" cy="4590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Entry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114</a:t>
            </a:fld>
            <a:endParaRPr lang="en-US"/>
          </a:p>
        </p:txBody>
      </p:sp>
      <p:cxnSp>
        <p:nvCxnSpPr>
          <p:cNvPr id="8" name="Straight Arrow Connector 7"/>
          <p:cNvCxnSpPr>
            <a:stCxn id="9" idx="1"/>
          </p:cNvCxnSpPr>
          <p:nvPr/>
        </p:nvCxnSpPr>
        <p:spPr bwMode="auto">
          <a:xfrm flipH="1">
            <a:off x="5271641" y="3897593"/>
            <a:ext cx="1134499" cy="31107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406140" y="3712927"/>
            <a:ext cx="2044214" cy="369332"/>
          </a:xfrm>
          <a:prstGeom prst="rect">
            <a:avLst/>
          </a:prstGeom>
          <a:noFill/>
        </p:spPr>
        <p:txBody>
          <a:bodyPr wrap="none" rtlCol="0">
            <a:spAutoFit/>
          </a:bodyPr>
          <a:lstStyle/>
          <a:p>
            <a:r>
              <a:rPr lang="en-US" dirty="0" smtClean="0"/>
              <a:t>Version-specific id</a:t>
            </a:r>
            <a:endParaRPr lang="en-US" dirty="0"/>
          </a:p>
        </p:txBody>
      </p:sp>
      <p:cxnSp>
        <p:nvCxnSpPr>
          <p:cNvPr id="13" name="Straight Arrow Connector 12"/>
          <p:cNvCxnSpPr>
            <a:stCxn id="14" idx="1"/>
          </p:cNvCxnSpPr>
          <p:nvPr/>
        </p:nvCxnSpPr>
        <p:spPr bwMode="auto">
          <a:xfrm flipH="1">
            <a:off x="5739259" y="1915233"/>
            <a:ext cx="1536394" cy="44696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75653" y="1730567"/>
            <a:ext cx="1415772" cy="369332"/>
          </a:xfrm>
          <a:prstGeom prst="rect">
            <a:avLst/>
          </a:prstGeom>
          <a:noFill/>
        </p:spPr>
        <p:txBody>
          <a:bodyPr wrap="none" rtlCol="0">
            <a:spAutoFit/>
          </a:bodyPr>
          <a:lstStyle/>
          <a:p>
            <a:r>
              <a:rPr lang="en-US" dirty="0" smtClean="0"/>
              <a:t>Resource id</a:t>
            </a:r>
            <a:endParaRPr lang="en-US" dirty="0"/>
          </a:p>
        </p:txBody>
      </p:sp>
      <p:cxnSp>
        <p:nvCxnSpPr>
          <p:cNvPr id="17" name="Straight Arrow Connector 16"/>
          <p:cNvCxnSpPr/>
          <p:nvPr/>
        </p:nvCxnSpPr>
        <p:spPr bwMode="auto">
          <a:xfrm flipH="1">
            <a:off x="6096000" y="2546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877391" y="2362200"/>
            <a:ext cx="1556836" cy="369332"/>
          </a:xfrm>
          <a:prstGeom prst="rect">
            <a:avLst/>
          </a:prstGeom>
          <a:noFill/>
        </p:spPr>
        <p:txBody>
          <a:bodyPr wrap="none" rtlCol="0">
            <a:spAutoFit/>
          </a:bodyPr>
          <a:lstStyle/>
          <a:p>
            <a:r>
              <a:rPr lang="en-US" dirty="0" smtClean="0"/>
              <a:t>Last modified</a:t>
            </a:r>
            <a:endParaRPr lang="en-US" dirty="0"/>
          </a:p>
        </p:txBody>
      </p:sp>
      <p:cxnSp>
        <p:nvCxnSpPr>
          <p:cNvPr id="25" name="Straight Arrow Connector 24"/>
          <p:cNvCxnSpPr>
            <a:stCxn id="26" idx="1"/>
          </p:cNvCxnSpPr>
          <p:nvPr/>
        </p:nvCxnSpPr>
        <p:spPr bwMode="auto">
          <a:xfrm flipH="1">
            <a:off x="5893235" y="4832866"/>
            <a:ext cx="80533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8572" y="4648200"/>
            <a:ext cx="1992853" cy="369332"/>
          </a:xfrm>
          <a:prstGeom prst="rect">
            <a:avLst/>
          </a:prstGeom>
          <a:noFill/>
        </p:spPr>
        <p:txBody>
          <a:bodyPr wrap="none" rtlCol="0">
            <a:spAutoFit/>
          </a:bodyPr>
          <a:lstStyle/>
          <a:p>
            <a:r>
              <a:rPr lang="en-US" dirty="0" smtClean="0"/>
              <a:t>Resource content</a:t>
            </a:r>
            <a:endParaRPr lang="en-US" dirty="0"/>
          </a:p>
        </p:txBody>
      </p:sp>
      <p:sp>
        <p:nvSpPr>
          <p:cNvPr id="15" name="TextBox 14"/>
          <p:cNvSpPr txBox="1"/>
          <p:nvPr/>
        </p:nvSpPr>
        <p:spPr>
          <a:xfrm>
            <a:off x="5600700" y="5763399"/>
            <a:ext cx="2492990" cy="646331"/>
          </a:xfrm>
          <a:prstGeom prst="rect">
            <a:avLst/>
          </a:prstGeom>
          <a:noFill/>
        </p:spPr>
        <p:txBody>
          <a:bodyPr wrap="none" rtlCol="0">
            <a:spAutoFit/>
          </a:bodyPr>
          <a:lstStyle/>
          <a:p>
            <a:r>
              <a:rPr lang="en-US" dirty="0" smtClean="0"/>
              <a:t>Human-readable form,</a:t>
            </a:r>
          </a:p>
          <a:p>
            <a:r>
              <a:rPr lang="en-US" dirty="0" smtClean="0"/>
              <a:t>just like </a:t>
            </a:r>
            <a:r>
              <a:rPr lang="en-US" dirty="0" err="1" smtClean="0"/>
              <a:t>Resource.text</a:t>
            </a:r>
            <a:endParaRPr lang="en-US" dirty="0"/>
          </a:p>
        </p:txBody>
      </p:sp>
      <p:cxnSp>
        <p:nvCxnSpPr>
          <p:cNvPr id="27" name="Straight Arrow Connector 26"/>
          <p:cNvCxnSpPr/>
          <p:nvPr/>
        </p:nvCxnSpPr>
        <p:spPr bwMode="auto">
          <a:xfrm flipH="1">
            <a:off x="6019800" y="3308866"/>
            <a:ext cx="741697"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801191" y="3124200"/>
            <a:ext cx="672043" cy="369332"/>
          </a:xfrm>
          <a:prstGeom prst="rect">
            <a:avLst/>
          </a:prstGeom>
          <a:noFill/>
        </p:spPr>
        <p:txBody>
          <a:bodyPr wrap="none" rtlCol="0">
            <a:spAutoFit/>
          </a:bodyPr>
          <a:lstStyle/>
          <a:p>
            <a:r>
              <a:rPr lang="en-US" dirty="0" smtClean="0"/>
              <a:t>Tags</a:t>
            </a:r>
            <a:endParaRPr lang="en-US" dirty="0"/>
          </a:p>
        </p:txBody>
      </p:sp>
      <p:cxnSp>
        <p:nvCxnSpPr>
          <p:cNvPr id="29" name="Straight Arrow Connector 28"/>
          <p:cNvCxnSpPr/>
          <p:nvPr/>
        </p:nvCxnSpPr>
        <p:spPr bwMode="auto">
          <a:xfrm flipH="1" flipV="1">
            <a:off x="4800600" y="5867400"/>
            <a:ext cx="805338" cy="2286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52499148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Entry</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115</a:t>
            </a:fld>
            <a:endParaRPr lang="en-CA"/>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4686" y="1724024"/>
            <a:ext cx="8348314" cy="40671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3440815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en-US"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https://server.org/fhir/_history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https://server.org/fhir/Patient/_history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116</a:t>
            </a:fld>
            <a:endParaRPr lang="en-CA"/>
          </a:p>
        </p:txBody>
      </p:sp>
    </p:spTree>
    <p:extLst>
      <p:ext uri="{BB962C8B-B14F-4D97-AF65-F5344CB8AC3E}">
        <p14:creationId xmlns="" xmlns:p14="http://schemas.microsoft.com/office/powerpoint/2010/main" val="9993450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2259" y="2209800"/>
            <a:ext cx="8379341" cy="3552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117</a:t>
            </a:fld>
            <a:endParaRPr lang="en-US"/>
          </a:p>
        </p:txBody>
      </p:sp>
      <p:cxnSp>
        <p:nvCxnSpPr>
          <p:cNvPr id="7" name="Straight Arrow Connector 6"/>
          <p:cNvCxnSpPr/>
          <p:nvPr/>
        </p:nvCxnSpPr>
        <p:spPr bwMode="auto">
          <a:xfrm flipV="1">
            <a:off x="1143000" y="3048000"/>
            <a:ext cx="381000"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76300" y="4610100"/>
            <a:ext cx="388067" cy="76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7772400" y="36195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7772400" y="5410200"/>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40476135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3400" y="1768806"/>
            <a:ext cx="8077200" cy="4438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Atom Tombstones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118</a:t>
            </a:fld>
            <a:endParaRPr lang="en-US"/>
          </a:p>
        </p:txBody>
      </p:sp>
      <p:cxnSp>
        <p:nvCxnSpPr>
          <p:cNvPr id="7" name="Straight Connector 6"/>
          <p:cNvCxnSpPr/>
          <p:nvPr/>
        </p:nvCxnSpPr>
        <p:spPr bwMode="auto">
          <a:xfrm>
            <a:off x="3864428" y="3483430"/>
            <a:ext cx="43434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a:off x="457200" y="4648200"/>
            <a:ext cx="8382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457200" y="3657600"/>
            <a:ext cx="990600" cy="990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bwMode="auto">
          <a:xfrm flipV="1">
            <a:off x="6036128" y="3886200"/>
            <a:ext cx="1050472" cy="762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a:off x="6036128" y="4648200"/>
            <a:ext cx="669472" cy="3429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bwMode="auto">
          <a:xfrm flipV="1">
            <a:off x="5791200" y="3701144"/>
            <a:ext cx="2569028" cy="2177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14662809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 in JSON</a:t>
            </a:r>
            <a:endParaRPr lang="en-US" dirty="0"/>
          </a:p>
        </p:txBody>
      </p:sp>
      <p:sp>
        <p:nvSpPr>
          <p:cNvPr id="7" name="Content Placeholder 6"/>
          <p:cNvSpPr>
            <a:spLocks noGrp="1"/>
          </p:cNvSpPr>
          <p:nvPr>
            <p:ph idx="1"/>
          </p:nvPr>
        </p:nvSpPr>
        <p:spPr/>
        <p:txBody>
          <a:bodyPr/>
          <a:lstStyle/>
          <a:p>
            <a:r>
              <a:rPr lang="en-US" dirty="0" smtClean="0"/>
              <a:t>There’s not yet a way to render Atom in JSON, though there are initiatives, all ugly.</a:t>
            </a:r>
          </a:p>
          <a:p>
            <a:r>
              <a:rPr lang="en-US" dirty="0" smtClean="0"/>
              <a:t>So, we had to (sorry) roll our own….</a:t>
            </a:r>
          </a:p>
          <a:p>
            <a:r>
              <a:rPr lang="en-US" dirty="0" smtClean="0"/>
              <a:t>…very straightforward, single-purpose</a:t>
            </a:r>
          </a:p>
          <a:p>
            <a:r>
              <a:rPr lang="en-US" dirty="0" smtClean="0"/>
              <a:t>Atom JSON solution</a:t>
            </a:r>
          </a:p>
          <a:p>
            <a:r>
              <a:rPr lang="en-US" dirty="0" smtClean="0"/>
              <a:t>(Note: MIME type is still application/json!)</a:t>
            </a:r>
          </a:p>
          <a:p>
            <a:endParaRPr lang="en-US" dirty="0"/>
          </a:p>
        </p:txBody>
      </p:sp>
      <p:sp>
        <p:nvSpPr>
          <p:cNvPr id="6" name="Slide Number Placeholder 5"/>
          <p:cNvSpPr>
            <a:spLocks noGrp="1"/>
          </p:cNvSpPr>
          <p:nvPr>
            <p:ph type="sldNum" sz="quarter" idx="4"/>
          </p:nvPr>
        </p:nvSpPr>
        <p:spPr/>
        <p:txBody>
          <a:bodyPr/>
          <a:lstStyle/>
          <a:p>
            <a:fld id="{C9422542-FAC0-4800-BAC9-80AE50E939A1}" type="slidenum">
              <a:rPr lang="en-US" smtClean="0"/>
              <a:pPr/>
              <a:t>119</a:t>
            </a:fld>
            <a:endParaRPr lang="en-US"/>
          </a:p>
        </p:txBody>
      </p:sp>
    </p:spTree>
    <p:extLst>
      <p:ext uri="{BB962C8B-B14F-4D97-AF65-F5344CB8AC3E}">
        <p14:creationId xmlns="" xmlns:p14="http://schemas.microsoft.com/office/powerpoint/2010/main" val="2854257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a:t>
            </a:r>
            <a:endParaRPr lang="en-US" dirty="0"/>
          </a:p>
        </p:txBody>
      </p:sp>
      <p:sp>
        <p:nvSpPr>
          <p:cNvPr id="3" name="Content Placeholder 2"/>
          <p:cNvSpPr>
            <a:spLocks noGrp="1"/>
          </p:cNvSpPr>
          <p:nvPr>
            <p:ph idx="1"/>
          </p:nvPr>
        </p:nvSpPr>
        <p:spPr/>
        <p:txBody>
          <a:bodyPr/>
          <a:lstStyle/>
          <a:p>
            <a:r>
              <a:rPr lang="en-US" dirty="0" smtClean="0"/>
              <a:t>Your favorite browser</a:t>
            </a:r>
          </a:p>
          <a:p>
            <a:r>
              <a:rPr lang="en-US" dirty="0" smtClean="0"/>
              <a:t>Your favorite XML and JSON editor or:</a:t>
            </a:r>
          </a:p>
          <a:p>
            <a:pPr lvl="1"/>
            <a:r>
              <a:rPr lang="en-US" dirty="0" smtClean="0"/>
              <a:t>JSON: </a:t>
            </a:r>
            <a:r>
              <a:rPr lang="en-US" dirty="0" smtClean="0">
                <a:hlinkClick r:id="rId2"/>
              </a:rPr>
              <a:t>http://www.jsoneditoronline.org/</a:t>
            </a:r>
            <a:endParaRPr lang="en-US" dirty="0" smtClean="0"/>
          </a:p>
          <a:p>
            <a:pPr lvl="1"/>
            <a:r>
              <a:rPr lang="en-US" dirty="0" smtClean="0"/>
              <a:t>XML: download trial version of </a:t>
            </a:r>
            <a:r>
              <a:rPr lang="en-US" dirty="0" err="1" smtClean="0"/>
              <a:t>XMLSpy</a:t>
            </a:r>
            <a:r>
              <a:rPr lang="en-US" dirty="0" smtClean="0"/>
              <a:t> or Oxygen</a:t>
            </a:r>
          </a:p>
          <a:p>
            <a:r>
              <a:rPr lang="en-US" dirty="0" smtClean="0"/>
              <a:t>HTTP tool (one of)</a:t>
            </a:r>
          </a:p>
          <a:p>
            <a:pPr lvl="1"/>
            <a:r>
              <a:rPr lang="en-US" dirty="0" smtClean="0"/>
              <a:t>“Chrome Poster” (</a:t>
            </a:r>
            <a:r>
              <a:rPr lang="en-US" dirty="0" err="1" smtClean="0"/>
              <a:t>Zhiping</a:t>
            </a:r>
            <a:r>
              <a:rPr lang="en-US" dirty="0" smtClean="0"/>
              <a:t> Deng)</a:t>
            </a:r>
          </a:p>
          <a:p>
            <a:pPr lvl="1"/>
            <a:r>
              <a:rPr lang="en-US" dirty="0" smtClean="0"/>
              <a:t>Firefox “Poster” (Alex </a:t>
            </a:r>
            <a:r>
              <a:rPr lang="en-US" dirty="0" err="1" smtClean="0"/>
              <a:t>Milowski</a:t>
            </a:r>
            <a:r>
              <a:rPr lang="en-US" dirty="0" smtClean="0"/>
              <a:t>)</a:t>
            </a:r>
          </a:p>
          <a:p>
            <a:pPr lvl="1"/>
            <a:r>
              <a:rPr lang="en-US" dirty="0" smtClean="0">
                <a:hlinkClick r:id="rId3"/>
              </a:rPr>
              <a:t>http://www.telerik.com/fiddler</a:t>
            </a:r>
            <a:endParaRPr lang="en-US" dirty="0" smtClean="0"/>
          </a:p>
          <a:p>
            <a:r>
              <a:rPr lang="en-US" dirty="0" smtClean="0"/>
              <a:t>Java, C#, Delphi or Objective C environment</a:t>
            </a:r>
          </a:p>
        </p:txBody>
      </p:sp>
      <p:sp>
        <p:nvSpPr>
          <p:cNvPr id="5" name="Slide Number Placeholder 4"/>
          <p:cNvSpPr>
            <a:spLocks noGrp="1"/>
          </p:cNvSpPr>
          <p:nvPr>
            <p:ph type="sldNum" sz="quarter" idx="4"/>
          </p:nvPr>
        </p:nvSpPr>
        <p:spPr/>
        <p:txBody>
          <a:bodyPr/>
          <a:lstStyle/>
          <a:p>
            <a:fld id="{5CC3E5C4-3E2B-40F1-9F2B-C46CEB0C88DF}" type="slidenum">
              <a:rPr lang="en-CA" smtClean="0"/>
              <a:pPr/>
              <a:t>12</a:t>
            </a:fld>
            <a:endParaRPr lang="en-CA"/>
          </a:p>
        </p:txBody>
      </p:sp>
    </p:spTree>
    <p:extLst>
      <p:ext uri="{BB962C8B-B14F-4D97-AF65-F5344CB8AC3E}">
        <p14:creationId xmlns="" xmlns:p14="http://schemas.microsoft.com/office/powerpoint/2010/main" val="35861490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Atom - Example</a:t>
            </a:r>
            <a:endParaRPr lang="en-US" dirty="0"/>
          </a:p>
        </p:txBody>
      </p:sp>
      <p:sp>
        <p:nvSpPr>
          <p:cNvPr id="3" name="Content Placeholder 2"/>
          <p:cNvSpPr>
            <a:spLocks noGrp="1"/>
          </p:cNvSpPr>
          <p:nvPr>
            <p:ph idx="1"/>
          </p:nvPr>
        </p:nvSpPr>
        <p:spPr/>
        <p:txBody>
          <a:bodyPr/>
          <a:lstStyle/>
          <a:p>
            <a:pPr marL="0" indent="0">
              <a:buNone/>
            </a:pPr>
            <a:r>
              <a:rPr lang="en-US" sz="1400" b="1" dirty="0" smtClean="0">
                <a:solidFill>
                  <a:srgbClr val="00AA00"/>
                </a:solidFill>
              </a:rPr>
              <a:t>{</a:t>
            </a:r>
            <a:r>
              <a:rPr lang="en-US" sz="1400" dirty="0" smtClean="0"/>
              <a:t> </a:t>
            </a:r>
          </a:p>
          <a:p>
            <a:pPr marL="0" indent="0">
              <a:buNone/>
            </a:pPr>
            <a:r>
              <a:rPr lang="en-US" sz="1400" b="1" dirty="0" smtClean="0">
                <a:solidFill>
                  <a:srgbClr val="CC0000"/>
                </a:solidFill>
              </a:rPr>
              <a:t>    "title"</a:t>
            </a:r>
            <a:r>
              <a:rPr lang="en-US" sz="1400" dirty="0" smtClean="0"/>
              <a:t>: </a:t>
            </a:r>
            <a:r>
              <a:rPr lang="en-US" sz="1400" dirty="0" smtClean="0">
                <a:solidFill>
                  <a:srgbClr val="007777"/>
                </a:solidFill>
              </a:rPr>
              <a:t>"Search result"</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"updated"</a:t>
            </a:r>
            <a:r>
              <a:rPr lang="en-US" sz="1400" dirty="0" smtClean="0"/>
              <a:t>: </a:t>
            </a:r>
            <a:r>
              <a:rPr lang="en-US" sz="1400" dirty="0" smtClean="0">
                <a:solidFill>
                  <a:srgbClr val="007777"/>
                </a:solidFill>
              </a:rPr>
              <a:t>"2012-09-20T12:04:45Z"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"id"</a:t>
            </a:r>
            <a:r>
              <a:rPr lang="en-US" sz="1400" dirty="0" smtClean="0"/>
              <a:t>: </a:t>
            </a:r>
            <a:r>
              <a:rPr lang="en-US" sz="1400" dirty="0" smtClean="0">
                <a:solidFill>
                  <a:srgbClr val="007777"/>
                </a:solidFill>
              </a:rPr>
              <a:t>"urn:uuid:50ea3e5e-b6a7-4f55-956c-caef491bbc08"</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CC0000"/>
                </a:solidFill>
              </a:rPr>
              <a:t>    "link"</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a:t>
            </a:r>
            <a:r>
              <a:rPr lang="en-US" sz="1400" b="1" dirty="0" err="1" smtClean="0">
                <a:solidFill>
                  <a:srgbClr val="CC0000"/>
                </a:solidFill>
              </a:rPr>
              <a:t>rel</a:t>
            </a:r>
            <a:r>
              <a:rPr lang="en-US" sz="1400" b="1" dirty="0" smtClean="0">
                <a:solidFill>
                  <a:srgbClr val="CC0000"/>
                </a:solidFill>
              </a:rPr>
              <a:t>"</a:t>
            </a:r>
            <a:r>
              <a:rPr lang="en-US" sz="1400" dirty="0" smtClean="0"/>
              <a:t>: </a:t>
            </a:r>
            <a:r>
              <a:rPr lang="en-US" sz="1400" dirty="0" smtClean="0">
                <a:solidFill>
                  <a:srgbClr val="007777"/>
                </a:solidFill>
              </a:rPr>
              <a:t>"self"</a:t>
            </a:r>
            <a:r>
              <a:rPr lang="en-US" sz="1400" b="1" dirty="0" smtClean="0">
                <a:solidFill>
                  <a:srgbClr val="000000"/>
                </a:solidFill>
              </a:rPr>
              <a:t>,</a:t>
            </a:r>
            <a:r>
              <a:rPr lang="en-US" sz="1400" dirty="0" smtClean="0">
                <a:solidFill>
                  <a:srgbClr val="007777"/>
                </a:solidFill>
              </a:rPr>
              <a:t> </a:t>
            </a:r>
            <a:r>
              <a:rPr lang="en-US" sz="1400" b="1" dirty="0" smtClean="0">
                <a:solidFill>
                  <a:srgbClr val="CC0000"/>
                </a:solidFill>
              </a:rPr>
              <a:t>"</a:t>
            </a:r>
            <a:r>
              <a:rPr lang="en-US" sz="1400" b="1" dirty="0" err="1" smtClean="0">
                <a:solidFill>
                  <a:srgbClr val="CC0000"/>
                </a:solidFill>
              </a:rPr>
              <a:t>href</a:t>
            </a:r>
            <a:r>
              <a:rPr lang="en-US" sz="1400" b="1" dirty="0" smtClean="0">
                <a:solidFill>
                  <a:srgbClr val="CC0000"/>
                </a:solidFill>
              </a:rPr>
              <a:t>"</a:t>
            </a:r>
            <a:r>
              <a:rPr lang="en-US" sz="1400" dirty="0" smtClean="0"/>
              <a:t>: </a:t>
            </a:r>
            <a:r>
              <a:rPr lang="en-US" sz="1400" dirty="0" smtClean="0">
                <a:solidFill>
                  <a:srgbClr val="007777"/>
                </a:solidFill>
              </a:rPr>
              <a:t>"http://server.org/fhir/</a:t>
            </a:r>
            <a:r>
              <a:rPr lang="en-US" sz="1400" dirty="0" err="1" smtClean="0">
                <a:solidFill>
                  <a:srgbClr val="007777"/>
                </a:solidFill>
              </a:rPr>
              <a:t>Patient?format</a:t>
            </a:r>
            <a:r>
              <a:rPr lang="en-US" sz="1400" dirty="0" smtClean="0">
                <a:solidFill>
                  <a:srgbClr val="007777"/>
                </a:solidFill>
              </a:rPr>
              <a:t>=json"</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endParaRPr lang="en-US" sz="1400" dirty="0" smtClean="0"/>
          </a:p>
          <a:p>
            <a:pPr marL="0" indent="0">
              <a:buNone/>
            </a:pPr>
            <a:r>
              <a:rPr lang="en-US" sz="1400" b="1" dirty="0" smtClean="0">
                <a:solidFill>
                  <a:srgbClr val="CC0000"/>
                </a:solidFill>
              </a:rPr>
              <a:t>    "entry"</a:t>
            </a:r>
            <a:r>
              <a:rPr lang="en-US" sz="1400" dirty="0" smtClean="0"/>
              <a:t>: </a:t>
            </a:r>
            <a:r>
              <a:rPr lang="en-US" sz="1400" b="1" dirty="0" smtClean="0">
                <a:solidFill>
                  <a:srgbClr val="0033FF"/>
                </a:solidFill>
              </a:rPr>
              <a:t>[ </a:t>
            </a:r>
          </a:p>
          <a:p>
            <a:pPr marL="0" indent="0">
              <a:buNone/>
            </a:pPr>
            <a:r>
              <a:rPr lang="en-US" sz="1400" b="1" dirty="0" smtClean="0">
                <a:solidFill>
                  <a:srgbClr val="0033FF"/>
                </a:solidFill>
              </a:rPr>
              <a:t>                </a:t>
            </a:r>
            <a:r>
              <a:rPr lang="en-US" sz="1400" b="1" dirty="0" smtClean="0">
                <a:solidFill>
                  <a:srgbClr val="00AA00"/>
                </a:solidFill>
              </a:rPr>
              <a:t>{</a:t>
            </a:r>
            <a:r>
              <a:rPr lang="en-US" sz="1400" dirty="0" smtClean="0"/>
              <a:t> </a:t>
            </a:r>
            <a:r>
              <a:rPr lang="en-US" sz="1400" b="1" dirty="0" smtClean="0">
                <a:solidFill>
                  <a:srgbClr val="CC0000"/>
                </a:solidFill>
              </a:rPr>
              <a:t>"title"</a:t>
            </a:r>
            <a:r>
              <a:rPr lang="en-US" sz="1400" dirty="0" smtClean="0"/>
              <a:t>: </a:t>
            </a:r>
            <a:r>
              <a:rPr lang="en-US" sz="1400" dirty="0" smtClean="0">
                <a:solidFill>
                  <a:srgbClr val="007777"/>
                </a:solidFill>
              </a:rPr>
              <a:t>"Resource of type Patient, with id = 1 and version = 1"</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"link"</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a:t>
            </a:r>
            <a:r>
              <a:rPr lang="en-US" sz="1400" b="1" dirty="0" err="1" smtClean="0">
                <a:solidFill>
                  <a:srgbClr val="CC0000"/>
                </a:solidFill>
              </a:rPr>
              <a:t>rel</a:t>
            </a:r>
            <a:r>
              <a:rPr lang="en-US" sz="1400" b="1" dirty="0" smtClean="0">
                <a:solidFill>
                  <a:srgbClr val="CC0000"/>
                </a:solidFill>
              </a:rPr>
              <a:t>"</a:t>
            </a:r>
            <a:r>
              <a:rPr lang="en-US" sz="1400" dirty="0" smtClean="0"/>
              <a:t>: </a:t>
            </a:r>
            <a:r>
              <a:rPr lang="en-US" sz="1400" dirty="0" smtClean="0">
                <a:solidFill>
                  <a:srgbClr val="007777"/>
                </a:solidFill>
              </a:rPr>
              <a:t>"self"</a:t>
            </a:r>
            <a:r>
              <a:rPr lang="en-US" sz="1400" b="1" dirty="0" smtClean="0">
                <a:solidFill>
                  <a:srgbClr val="000000"/>
                </a:solidFill>
              </a:rPr>
              <a:t>,</a:t>
            </a:r>
            <a:r>
              <a:rPr lang="en-US" sz="1400" dirty="0" smtClean="0">
                <a:solidFill>
                  <a:srgbClr val="007777"/>
                </a:solidFill>
              </a:rPr>
              <a:t> </a:t>
            </a:r>
            <a:r>
              <a:rPr lang="en-US" sz="1400" b="1" dirty="0" smtClean="0">
                <a:solidFill>
                  <a:srgbClr val="CC0000"/>
                </a:solidFill>
              </a:rPr>
              <a:t>"</a:t>
            </a:r>
            <a:r>
              <a:rPr lang="en-US" sz="1400" b="1" dirty="0" err="1" smtClean="0">
                <a:solidFill>
                  <a:srgbClr val="CC0000"/>
                </a:solidFill>
              </a:rPr>
              <a:t>href</a:t>
            </a:r>
            <a:r>
              <a:rPr lang="en-US" sz="1400" b="1" dirty="0" smtClean="0">
                <a:solidFill>
                  <a:srgbClr val="CC0000"/>
                </a:solidFill>
              </a:rPr>
              <a:t>"</a:t>
            </a:r>
            <a:r>
              <a:rPr lang="en-US" sz="1400" dirty="0" smtClean="0"/>
              <a:t>: </a:t>
            </a:r>
            <a:r>
              <a:rPr lang="en-US" sz="1400" dirty="0" smtClean="0">
                <a:solidFill>
                  <a:srgbClr val="007777"/>
                </a:solidFill>
              </a:rPr>
              <a:t>"http://fhir.furore.com/fhir/Patient/1/_history/1"</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r>
              <a:rPr lang="en-US" sz="1400" dirty="0" smtClean="0"/>
              <a:t> </a:t>
            </a:r>
          </a:p>
          <a:p>
            <a:pPr marL="0" indent="0">
              <a:buNone/>
            </a:pPr>
            <a:r>
              <a:rPr lang="en-US" sz="1400" b="1" dirty="0" smtClean="0">
                <a:solidFill>
                  <a:srgbClr val="CC0000"/>
                </a:solidFill>
              </a:rPr>
              <a:t>	"id"</a:t>
            </a:r>
            <a:r>
              <a:rPr lang="en-US" sz="1400" dirty="0" smtClean="0"/>
              <a:t>: </a:t>
            </a:r>
            <a:r>
              <a:rPr lang="en-US" sz="1400" dirty="0" smtClean="0">
                <a:solidFill>
                  <a:srgbClr val="007777"/>
                </a:solidFill>
              </a:rPr>
              <a:t>"http://fhir.furore.com/fhir/Patient/1"</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"updated"</a:t>
            </a:r>
            <a:r>
              <a:rPr lang="en-US" sz="1400" dirty="0" smtClean="0"/>
              <a:t>: </a:t>
            </a:r>
            <a:r>
              <a:rPr lang="en-US" sz="1400" dirty="0" smtClean="0">
                <a:solidFill>
                  <a:srgbClr val="007777"/>
                </a:solidFill>
              </a:rPr>
              <a:t>"2012-05-29T23:45:32Z"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"published"</a:t>
            </a:r>
            <a:r>
              <a:rPr lang="en-US" sz="1400" dirty="0" smtClean="0"/>
              <a:t>: </a:t>
            </a:r>
            <a:r>
              <a:rPr lang="en-US" sz="1400" dirty="0" smtClean="0">
                <a:solidFill>
                  <a:srgbClr val="007777"/>
                </a:solidFill>
              </a:rPr>
              <a:t>"2012-09-20T12:04:47Z"</a:t>
            </a:r>
            <a:r>
              <a:rPr lang="en-US" sz="1400" b="1" dirty="0" smtClean="0">
                <a:solidFill>
                  <a:srgbClr val="000000"/>
                </a:solidFill>
              </a:rPr>
              <a:t>,</a:t>
            </a:r>
            <a:r>
              <a:rPr lang="en-US" sz="1400" dirty="0" smtClean="0">
                <a:solidFill>
                  <a:srgbClr val="007777"/>
                </a:solidFill>
              </a:rPr>
              <a:t> </a:t>
            </a:r>
          </a:p>
          <a:p>
            <a:pPr marL="0" indent="0">
              <a:buNone/>
            </a:pPr>
            <a:r>
              <a:rPr lang="en-US" sz="1400" b="1" dirty="0" smtClean="0">
                <a:solidFill>
                  <a:srgbClr val="007777"/>
                </a:solidFill>
              </a:rPr>
              <a:t>	</a:t>
            </a:r>
            <a:r>
              <a:rPr lang="en-US" sz="1400" b="1" dirty="0" smtClean="0">
                <a:solidFill>
                  <a:srgbClr val="CC0000"/>
                </a:solidFill>
              </a:rPr>
              <a:t>"author"</a:t>
            </a:r>
            <a:r>
              <a:rPr lang="en-US" sz="1400" dirty="0" smtClean="0"/>
              <a:t>: </a:t>
            </a:r>
            <a:r>
              <a:rPr lang="en-US" sz="1400" b="1" dirty="0" smtClean="0">
                <a:solidFill>
                  <a:srgbClr val="0033FF"/>
                </a:solidFill>
              </a:rPr>
              <a:t>[</a:t>
            </a:r>
            <a:r>
              <a:rPr lang="en-US" sz="1400" dirty="0" smtClean="0"/>
              <a:t> </a:t>
            </a:r>
            <a:r>
              <a:rPr lang="en-US" sz="1400" b="1" dirty="0" smtClean="0">
                <a:solidFill>
                  <a:srgbClr val="00AA00"/>
                </a:solidFill>
              </a:rPr>
              <a:t>{</a:t>
            </a:r>
            <a:r>
              <a:rPr lang="en-US" sz="1400" dirty="0" smtClean="0"/>
              <a:t> </a:t>
            </a:r>
            <a:r>
              <a:rPr lang="en-US" sz="1400" b="1" dirty="0" smtClean="0">
                <a:solidFill>
                  <a:srgbClr val="CC0000"/>
                </a:solidFill>
              </a:rPr>
              <a:t>"name"</a:t>
            </a:r>
            <a:r>
              <a:rPr lang="en-US" sz="1400" dirty="0" smtClean="0"/>
              <a:t>: </a:t>
            </a:r>
            <a:r>
              <a:rPr lang="en-US" sz="1400" dirty="0" smtClean="0">
                <a:solidFill>
                  <a:srgbClr val="007777"/>
                </a:solidFill>
              </a:rPr>
              <a:t>"Grahame Grieve / HL7 publishing committee"</a:t>
            </a:r>
            <a:r>
              <a:rPr lang="en-US" sz="1400" dirty="0" smtClean="0"/>
              <a:t> </a:t>
            </a:r>
            <a:r>
              <a:rPr lang="en-US" sz="1400" b="1" dirty="0" smtClean="0">
                <a:solidFill>
                  <a:srgbClr val="00AA00"/>
                </a:solidFill>
              </a:rPr>
              <a:t>}</a:t>
            </a:r>
            <a:r>
              <a:rPr lang="en-US" sz="1400" dirty="0" smtClean="0"/>
              <a:t> </a:t>
            </a:r>
            <a:r>
              <a:rPr lang="en-US" sz="1400" b="1" dirty="0" smtClean="0">
                <a:solidFill>
                  <a:srgbClr val="0033FF"/>
                </a:solidFill>
              </a:rPr>
              <a:t>]</a:t>
            </a:r>
            <a:r>
              <a:rPr lang="en-US" sz="1400" b="1" dirty="0" smtClean="0">
                <a:solidFill>
                  <a:srgbClr val="000000"/>
                </a:solidFill>
              </a:rPr>
              <a:t>,</a:t>
            </a:r>
            <a:r>
              <a:rPr lang="en-US" sz="1400" dirty="0" smtClean="0"/>
              <a:t> </a:t>
            </a:r>
          </a:p>
          <a:p>
            <a:pPr marL="0" indent="0">
              <a:buNone/>
            </a:pPr>
            <a:r>
              <a:rPr lang="en-US" sz="1400" dirty="0" smtClean="0"/>
              <a:t>	</a:t>
            </a:r>
            <a:r>
              <a:rPr lang="en-US" sz="1400" b="1" dirty="0" smtClean="0">
                <a:solidFill>
                  <a:srgbClr val="CC0000"/>
                </a:solidFill>
              </a:rPr>
              <a:t>"content"</a:t>
            </a:r>
            <a:r>
              <a:rPr lang="en-US" sz="1400" dirty="0" smtClean="0"/>
              <a:t>: </a:t>
            </a:r>
          </a:p>
          <a:p>
            <a:pPr marL="0" indent="0">
              <a:buNone/>
            </a:pPr>
            <a:r>
              <a:rPr lang="en-US" sz="1400" b="1" dirty="0" smtClean="0">
                <a:solidFill>
                  <a:srgbClr val="00AA00"/>
                </a:solidFill>
              </a:rPr>
              <a:t>		{</a:t>
            </a:r>
            <a:r>
              <a:rPr lang="en-US" sz="1400" dirty="0" smtClean="0"/>
              <a:t>  </a:t>
            </a:r>
            <a:r>
              <a:rPr lang="en-US" sz="1400" b="1" dirty="0" smtClean="0">
                <a:solidFill>
                  <a:srgbClr val="CC0000"/>
                </a:solidFill>
              </a:rPr>
              <a:t>"Patient"</a:t>
            </a:r>
            <a:r>
              <a:rPr lang="en-US" sz="1400" dirty="0" smtClean="0"/>
              <a:t>: </a:t>
            </a:r>
            <a:r>
              <a:rPr lang="en-US" sz="1400" b="1" dirty="0" smtClean="0">
                <a:solidFill>
                  <a:srgbClr val="00AA00"/>
                </a:solidFill>
              </a:rPr>
              <a:t>{ }</a:t>
            </a:r>
            <a:r>
              <a:rPr lang="en-US" sz="1400" dirty="0" smtClean="0"/>
              <a:t>  </a:t>
            </a:r>
            <a:r>
              <a:rPr lang="en-US" sz="1400" b="1" dirty="0" smtClean="0">
                <a:solidFill>
                  <a:srgbClr val="00AA00"/>
                </a:solidFill>
              </a:rPr>
              <a:t>}</a:t>
            </a:r>
          </a:p>
          <a:p>
            <a:pPr marL="0" indent="0">
              <a:buNone/>
            </a:pPr>
            <a:r>
              <a:rPr lang="en-US" sz="1400" b="1" dirty="0" smtClean="0">
                <a:solidFill>
                  <a:srgbClr val="00AA00"/>
                </a:solidFill>
              </a:rPr>
              <a:t>                }</a:t>
            </a:r>
            <a:endParaRPr lang="en-US" sz="1400" i="1" dirty="0" smtClean="0">
              <a:latin typeface="Courier New" pitchFamily="49" charset="0"/>
              <a:cs typeface="Courier New" pitchFamily="49" charset="0"/>
            </a:endParaRPr>
          </a:p>
          <a:p>
            <a:pPr marL="0" indent="0">
              <a:buNone/>
            </a:pPr>
            <a:r>
              <a:rPr lang="en-US" sz="1400" b="1" dirty="0" smtClean="0">
                <a:solidFill>
                  <a:srgbClr val="0033FF"/>
                </a:solidFill>
                <a:latin typeface="Courier New" pitchFamily="49" charset="0"/>
                <a:cs typeface="Courier New" pitchFamily="49" charset="0"/>
              </a:rPr>
              <a:t>      </a:t>
            </a:r>
            <a:r>
              <a:rPr lang="en-US" sz="1400" b="1" dirty="0" smtClean="0">
                <a:solidFill>
                  <a:srgbClr val="0033FF"/>
                </a:solidFill>
              </a:rPr>
              <a:t>]</a:t>
            </a:r>
          </a:p>
          <a:p>
            <a:pPr marL="0" indent="0">
              <a:buNone/>
            </a:pPr>
            <a:r>
              <a:rPr lang="en-US" sz="1400" b="1" dirty="0" smtClean="0">
                <a:solidFill>
                  <a:srgbClr val="00AA00"/>
                </a:solidFill>
              </a:rPr>
              <a:t>}</a:t>
            </a:r>
            <a:endParaRPr lang="en-US" sz="1400"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120</a:t>
            </a:fld>
            <a:endParaRPr lang="en-US"/>
          </a:p>
        </p:txBody>
      </p:sp>
    </p:spTree>
    <p:extLst>
      <p:ext uri="{BB962C8B-B14F-4D97-AF65-F5344CB8AC3E}">
        <p14:creationId xmlns="" xmlns:p14="http://schemas.microsoft.com/office/powerpoint/2010/main" val="16903602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121</a:t>
            </a:fld>
            <a:endParaRPr lang="en-CA"/>
          </a:p>
        </p:txBody>
      </p:sp>
    </p:spTree>
    <p:extLst>
      <p:ext uri="{BB962C8B-B14F-4D97-AF65-F5344CB8AC3E}">
        <p14:creationId xmlns="" xmlns:p14="http://schemas.microsoft.com/office/powerpoint/2010/main" val="6445212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 in Bundles</a:t>
            </a:r>
            <a:endParaRPr lang="en-US" dirty="0"/>
          </a:p>
        </p:txBody>
      </p:sp>
      <p:sp>
        <p:nvSpPr>
          <p:cNvPr id="3" name="Content Placeholder 2"/>
          <p:cNvSpPr>
            <a:spLocks noGrp="1"/>
          </p:cNvSpPr>
          <p:nvPr>
            <p:ph idx="1"/>
          </p:nvPr>
        </p:nvSpPr>
        <p:spPr/>
        <p:txBody>
          <a:bodyPr/>
          <a:lstStyle/>
          <a:p>
            <a:r>
              <a:rPr lang="en-US" sz="2800" dirty="0" smtClean="0"/>
              <a:t>Resources in a bundle will frequently need to reference each other</a:t>
            </a:r>
          </a:p>
          <a:p>
            <a:pPr lvl="1"/>
            <a:r>
              <a:rPr lang="en-US" sz="2400" dirty="0" smtClean="0"/>
              <a:t>Absolute: </a:t>
            </a:r>
            <a:r>
              <a:rPr lang="en-US" sz="2400" dirty="0" smtClean="0">
                <a:hlinkClick r:id="rId3"/>
              </a:rPr>
              <a:t>https://example.org/fhir/Observation/1</a:t>
            </a:r>
            <a:endParaRPr lang="en-US" sz="2400" dirty="0" smtClean="0"/>
          </a:p>
          <a:p>
            <a:pPr lvl="1"/>
            <a:r>
              <a:rPr lang="en-US" sz="2400" dirty="0" smtClean="0"/>
              <a:t>Relative: Observation/1</a:t>
            </a:r>
          </a:p>
          <a:p>
            <a:pPr lvl="1"/>
            <a:r>
              <a:rPr lang="en-US" sz="2400" dirty="0" smtClean="0"/>
              <a:t>(absolute will have a “:”, relative won’t)</a:t>
            </a:r>
          </a:p>
          <a:p>
            <a:r>
              <a:rPr lang="en-US" sz="2800" dirty="0" smtClean="0"/>
              <a:t>Relative references must be made absolute using fhir-base</a:t>
            </a:r>
          </a:p>
          <a:p>
            <a:pPr lvl="1"/>
            <a:r>
              <a:rPr lang="en-US" sz="2400" dirty="0" smtClean="0"/>
              <a:t> (mandatory for feeds with relative references)</a:t>
            </a:r>
          </a:p>
          <a:p>
            <a:pPr marL="457200" lvl="1" indent="0">
              <a:buNone/>
            </a:pPr>
            <a:r>
              <a:rPr lang="en-US" sz="2400" dirty="0" smtClean="0">
                <a:latin typeface="Courier New" panose="02070309020205020404" pitchFamily="49" charset="0"/>
                <a:cs typeface="Courier New" panose="02070309020205020404" pitchFamily="49" charset="0"/>
              </a:rPr>
              <a:t>&lt;link </a:t>
            </a:r>
            <a:r>
              <a:rPr lang="en-US" sz="2400" dirty="0" err="1" smtClean="0">
                <a:latin typeface="Courier New" panose="02070309020205020404" pitchFamily="49" charset="0"/>
                <a:cs typeface="Courier New" panose="02070309020205020404" pitchFamily="49" charset="0"/>
              </a:rPr>
              <a:t>rel</a:t>
            </a:r>
            <a:r>
              <a:rPr lang="en-US" sz="2400" dirty="0" smtClean="0">
                <a:latin typeface="Courier New" panose="02070309020205020404" pitchFamily="49" charset="0"/>
                <a:cs typeface="Courier New" panose="02070309020205020404" pitchFamily="49" charset="0"/>
              </a:rPr>
              <a:t>="fhir-base" </a:t>
            </a:r>
            <a:r>
              <a:rPr lang="en-US" sz="2400" dirty="0" err="1" smtClean="0">
                <a:latin typeface="Courier New" panose="02070309020205020404" pitchFamily="49" charset="0"/>
                <a:cs typeface="Courier New" panose="02070309020205020404" pitchFamily="49" charset="0"/>
              </a:rPr>
              <a:t>href</a:t>
            </a:r>
            <a:r>
              <a:rPr lang="en-US" sz="2400" dirty="0" smtClean="0">
                <a:latin typeface="Courier New" panose="02070309020205020404" pitchFamily="49" charset="0"/>
                <a:cs typeface="Courier New" panose="02070309020205020404" pitchFamily="49" charset="0"/>
              </a:rPr>
              <a:t>="http://example.org/fhir"/&gt;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a:p>
        </p:txBody>
      </p:sp>
    </p:spTree>
    <p:extLst>
      <p:ext uri="{BB962C8B-B14F-4D97-AF65-F5344CB8AC3E}">
        <p14:creationId xmlns="" xmlns:p14="http://schemas.microsoft.com/office/powerpoint/2010/main" val="180598211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"https://..."</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123</a:t>
            </a:fld>
            <a:endParaRPr lang="en-CA"/>
          </a:p>
        </p:txBody>
      </p:sp>
    </p:spTree>
    <p:extLst>
      <p:ext uri="{BB962C8B-B14F-4D97-AF65-F5344CB8AC3E}">
        <p14:creationId xmlns="" xmlns:p14="http://schemas.microsoft.com/office/powerpoint/2010/main" val="49059393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33395343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Documents</a:t>
            </a:r>
            <a:endParaRPr lang="en-US" dirty="0"/>
          </a:p>
        </p:txBody>
      </p:sp>
      <p:sp>
        <p:nvSpPr>
          <p:cNvPr id="3" name="Content Placeholder 2"/>
          <p:cNvSpPr>
            <a:spLocks noGrp="1"/>
          </p:cNvSpPr>
          <p:nvPr>
            <p:ph idx="1"/>
          </p:nvPr>
        </p:nvSpPr>
        <p:spPr/>
        <p:txBody>
          <a:bodyPr/>
          <a:lstStyle/>
          <a:p>
            <a:r>
              <a:rPr lang="en-US" dirty="0" smtClean="0"/>
              <a:t>Characteristics</a:t>
            </a:r>
          </a:p>
          <a:p>
            <a:pPr lvl="1"/>
            <a:r>
              <a:rPr lang="en-US" dirty="0" smtClean="0"/>
              <a:t>A point-in-time snapshot of information</a:t>
            </a:r>
          </a:p>
          <a:p>
            <a:pPr lvl="1"/>
            <a:r>
              <a:rPr lang="en-US" dirty="0" smtClean="0"/>
              <a:t>Intended for persistence</a:t>
            </a:r>
          </a:p>
          <a:p>
            <a:pPr lvl="1"/>
            <a:r>
              <a:rPr lang="en-US" dirty="0" smtClean="0"/>
              <a:t>Organize information for human consumption</a:t>
            </a:r>
          </a:p>
          <a:p>
            <a:pPr lvl="2"/>
            <a:r>
              <a:rPr lang="en-US" dirty="0" smtClean="0"/>
              <a:t>Defined rules for how to render</a:t>
            </a:r>
          </a:p>
          <a:p>
            <a:pPr lvl="1"/>
            <a:r>
              <a:rPr lang="en-US" dirty="0" smtClean="0"/>
              <a:t>Attested by a particular author</a:t>
            </a:r>
          </a:p>
          <a:p>
            <a:pPr lvl="1"/>
            <a:r>
              <a:rPr lang="en-US" dirty="0" smtClean="0"/>
              <a:t>Do not (directly) drive behavior</a:t>
            </a:r>
          </a:p>
          <a:p>
            <a:r>
              <a:rPr lang="en-US" dirty="0" smtClean="0"/>
              <a:t>May be clinical (e.g. CDA) or non-clinical (e.g. Structured Product Labeling)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a:p>
        </p:txBody>
      </p:sp>
    </p:spTree>
    <p:extLst>
      <p:ext uri="{BB962C8B-B14F-4D97-AF65-F5344CB8AC3E}">
        <p14:creationId xmlns="" xmlns:p14="http://schemas.microsoft.com/office/powerpoint/2010/main" val="94070236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126</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Composition</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6241410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Composition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1676401"/>
            <a:ext cx="8001000" cy="48298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1074665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as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128</a:t>
            </a:fld>
            <a:endParaRPr lang="en-CA"/>
          </a:p>
        </p:txBody>
      </p:sp>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2543033"/>
            <a:ext cx="7835669" cy="22112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H="1" flipV="1">
            <a:off x="3886200" y="4419600"/>
            <a:ext cx="838202" cy="1143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 xmlns:p14="http://schemas.microsoft.com/office/powerpoint/2010/main" val="23706758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“drop” your document using FHIR on</a:t>
            </a:r>
          </a:p>
          <a:p>
            <a:pPr lvl="1"/>
            <a:r>
              <a:rPr lang="en-US" dirty="0" smtClean="0"/>
              <a:t>https://server.org/fhir/Mailbox</a:t>
            </a:r>
          </a:p>
          <a:p>
            <a:r>
              <a:rPr lang="en-US" dirty="0" smtClean="0"/>
              <a:t>No storage or disassembly is implied, you are just posting a document in its entirety.</a:t>
            </a:r>
          </a:p>
          <a:p>
            <a:r>
              <a:rPr lang="en-US" dirty="0" smtClean="0"/>
              <a:t>Servers can implement specific functionality as required between trading partners when receiving such a document.</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129</a:t>
            </a:fld>
            <a:endParaRPr lang="en-US"/>
          </a:p>
        </p:txBody>
      </p:sp>
    </p:spTree>
    <p:extLst>
      <p:ext uri="{BB962C8B-B14F-4D97-AF65-F5344CB8AC3E}">
        <p14:creationId xmlns="" xmlns:p14="http://schemas.microsoft.com/office/powerpoint/2010/main" val="1053456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Overview</a:t>
            </a:r>
            <a:endParaRPr lang="en-US" dirty="0"/>
          </a:p>
        </p:txBody>
      </p:sp>
      <p:sp>
        <p:nvSpPr>
          <p:cNvPr id="6" name="Text Placeholder 5"/>
          <p:cNvSpPr>
            <a:spLocks noGrp="1"/>
          </p:cNvSpPr>
          <p:nvPr>
            <p:ph type="body" idx="1"/>
          </p:nvPr>
        </p:nvSpPr>
        <p:spPr/>
        <p:txBody>
          <a:bodyPr/>
          <a:lstStyle/>
          <a:p>
            <a:endParaRPr lang="en-CA"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13</a:t>
            </a:fld>
            <a:endParaRPr lang="en-CA" dirty="0"/>
          </a:p>
        </p:txBody>
      </p:sp>
    </p:spTree>
    <p:extLst>
      <p:ext uri="{BB962C8B-B14F-4D97-AF65-F5344CB8AC3E}">
        <p14:creationId xmlns="" xmlns:p14="http://schemas.microsoft.com/office/powerpoint/2010/main" val="392299847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https://server.org/fhir/Document</a:t>
            </a:r>
          </a:p>
          <a:p>
            <a:r>
              <a:rPr lang="en-US" dirty="0" smtClean="0"/>
              <a:t>Storage, NO disassembly is implied, document (and signature) stays intact</a:t>
            </a:r>
          </a:p>
          <a:p>
            <a:r>
              <a:rPr lang="en-US" dirty="0" smtClean="0"/>
              <a:t>Search is supported (you search on it using Composition search criteria)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130</a:t>
            </a:fld>
            <a:endParaRPr lang="en-US"/>
          </a:p>
        </p:txBody>
      </p:sp>
    </p:spTree>
    <p:extLst>
      <p:ext uri="{BB962C8B-B14F-4D97-AF65-F5344CB8AC3E}">
        <p14:creationId xmlns="" xmlns:p14="http://schemas.microsoft.com/office/powerpoint/2010/main" val="22135589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passed around using the Binary resource</a:t>
            </a:r>
          </a:p>
          <a:p>
            <a:pPr lvl="1"/>
            <a:r>
              <a:rPr lang="en-US" dirty="0" smtClean="0"/>
              <a:t>https://server.org/fhir/Binary</a:t>
            </a:r>
          </a:p>
          <a:p>
            <a:r>
              <a:rPr lang="en-US" dirty="0" smtClean="0"/>
              <a:t>Storage, NO disassembly is implied, document (and signature) stays intact</a:t>
            </a:r>
          </a:p>
          <a:p>
            <a:r>
              <a:rPr lang="en-US" dirty="0" smtClean="0"/>
              <a:t>Search is supported, but only by id</a:t>
            </a:r>
          </a:p>
          <a:p>
            <a:r>
              <a:rPr lang="en-US" dirty="0" smtClean="0"/>
              <a:t>Useful for referencing a document as a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131</a:t>
            </a:fld>
            <a:endParaRPr lang="en-US"/>
          </a:p>
        </p:txBody>
      </p:sp>
    </p:spTree>
    <p:extLst>
      <p:ext uri="{BB962C8B-B14F-4D97-AF65-F5344CB8AC3E}">
        <p14:creationId xmlns="" xmlns:p14="http://schemas.microsoft.com/office/powerpoint/2010/main" val="19109490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sent to a server’s “root” URI for processing as a transaction</a:t>
            </a:r>
          </a:p>
          <a:p>
            <a:pPr lvl="1"/>
            <a:r>
              <a:rPr lang="en-US" dirty="0" smtClean="0"/>
              <a:t>https://server.org/fhir</a:t>
            </a:r>
          </a:p>
          <a:p>
            <a:r>
              <a:rPr lang="en-US" dirty="0" smtClean="0"/>
              <a:t>Each resource is processed separately</a:t>
            </a:r>
          </a:p>
          <a:p>
            <a:r>
              <a:rPr lang="en-US" dirty="0" smtClean="0"/>
              <a:t>Document id and signature</a:t>
            </a:r>
            <a:r>
              <a:rPr lang="en-US" baseline="0" dirty="0" smtClean="0"/>
              <a:t> is lost</a:t>
            </a:r>
          </a:p>
          <a:p>
            <a:r>
              <a:rPr lang="en-US" dirty="0" smtClean="0"/>
              <a:t>Can theoretically re-assemble by retracing from the Composition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132</a:t>
            </a:fld>
            <a:endParaRPr lang="en-US"/>
          </a:p>
        </p:txBody>
      </p:sp>
    </p:spTree>
    <p:extLst>
      <p:ext uri="{BB962C8B-B14F-4D97-AF65-F5344CB8AC3E}">
        <p14:creationId xmlns="" xmlns:p14="http://schemas.microsoft.com/office/powerpoint/2010/main" val="8886669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(XDS) references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133</a:t>
            </a:fld>
            <a:endParaRPr lang="en-CA"/>
          </a:p>
        </p:txBody>
      </p:sp>
      <p:sp>
        <p:nvSpPr>
          <p:cNvPr id="5" name="Rectangle 4"/>
          <p:cNvSpPr/>
          <p:nvPr/>
        </p:nvSpPr>
        <p:spPr>
          <a:xfrm>
            <a:off x="459475" y="3815477"/>
            <a:ext cx="8153400" cy="2585323"/>
          </a:xfrm>
          <a:prstGeom prst="rect">
            <a:avLst/>
          </a:prstGeom>
        </p:spPr>
        <p:txBody>
          <a:bodyPr wrap="square">
            <a:spAutoFit/>
          </a:bodyPr>
          <a:lstStyle/>
          <a:p>
            <a:r>
              <a:rPr lang="en-US" dirty="0" err="1" smtClean="0"/>
              <a:t>DocumentReference</a:t>
            </a:r>
            <a:r>
              <a:rPr lang="en-US" dirty="0" smtClean="0"/>
              <a:t> and </a:t>
            </a:r>
            <a:r>
              <a:rPr lang="en-US" dirty="0" err="1" smtClean="0"/>
              <a:t>DocumentManifest</a:t>
            </a:r>
            <a:r>
              <a:rPr lang="en-US" dirty="0" smtClean="0"/>
              <a:t> Resources </a:t>
            </a:r>
            <a:r>
              <a:rPr lang="en-US" b="1" dirty="0"/>
              <a:t>are used in document indexing </a:t>
            </a:r>
            <a:r>
              <a:rPr lang="en-US" b="1" dirty="0" smtClean="0"/>
              <a:t>systems</a:t>
            </a:r>
            <a:r>
              <a:rPr lang="en-US" dirty="0" smtClean="0"/>
              <a:t>, and </a:t>
            </a:r>
            <a:r>
              <a:rPr lang="en-US" dirty="0"/>
              <a:t>are used to refer to:</a:t>
            </a:r>
          </a:p>
          <a:p>
            <a:pPr marL="285750" indent="-285750">
              <a:buFont typeface="Arial" panose="020B0604020202020204" pitchFamily="34" charset="0"/>
              <a:buChar char="•"/>
            </a:pPr>
            <a:r>
              <a:rPr lang="en-US" dirty="0">
                <a:hlinkClick r:id="rId2"/>
              </a:rPr>
              <a:t>CDA documents</a:t>
            </a:r>
            <a:r>
              <a:rPr lang="en-US" dirty="0"/>
              <a:t> in FHIR systems</a:t>
            </a:r>
          </a:p>
          <a:p>
            <a:pPr marL="285750" indent="-285750">
              <a:buFont typeface="Arial" panose="020B0604020202020204" pitchFamily="34" charset="0"/>
              <a:buChar char="•"/>
            </a:pPr>
            <a:r>
              <a:rPr lang="en-US" dirty="0">
                <a:hlinkClick r:id="rId3"/>
              </a:rPr>
              <a:t>FHIR documents</a:t>
            </a:r>
            <a:r>
              <a:rPr lang="en-US" dirty="0"/>
              <a:t> stored elsewhere (i.e. registry/repository following the XDS model)</a:t>
            </a:r>
          </a:p>
          <a:p>
            <a:pPr marL="285750" indent="-285750">
              <a:buFont typeface="Arial" panose="020B0604020202020204" pitchFamily="34" charset="0"/>
              <a:buChar char="•"/>
            </a:pPr>
            <a:r>
              <a:rPr lang="en-US" dirty="0">
                <a:hlinkClick r:id="rId4"/>
              </a:rPr>
              <a:t>PDF documents</a:t>
            </a:r>
            <a:r>
              <a:rPr lang="en-US" dirty="0"/>
              <a:t>, and even digital records of faxes where sufficient information is </a:t>
            </a:r>
            <a:r>
              <a:rPr lang="en-US" dirty="0" smtClean="0"/>
              <a:t>available</a:t>
            </a:r>
          </a:p>
          <a:p>
            <a:pPr marL="285750" indent="-285750">
              <a:buFont typeface="Arial" panose="020B0604020202020204" pitchFamily="34" charset="0"/>
              <a:buChar char="•"/>
            </a:pPr>
            <a:r>
              <a:rPr lang="en-US" dirty="0" smtClean="0"/>
              <a:t>Other </a:t>
            </a:r>
            <a:r>
              <a:rPr lang="en-US" dirty="0"/>
              <a:t>kinds of documents, such as records of prescriptions.</a:t>
            </a:r>
          </a:p>
          <a:p>
            <a:endParaRPr lang="nl-NL" dirty="0"/>
          </a:p>
        </p:txBody>
      </p:sp>
      <p:pic>
        <p:nvPicPr>
          <p:cNvPr id="10242"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04800" y="1858797"/>
            <a:ext cx="3771900" cy="1590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4076700" y="1905000"/>
            <a:ext cx="4536175" cy="1200329"/>
          </a:xfrm>
          <a:prstGeom prst="rect">
            <a:avLst/>
          </a:prstGeom>
          <a:noFill/>
        </p:spPr>
        <p:txBody>
          <a:bodyPr wrap="square" rtlCol="0">
            <a:spAutoFit/>
          </a:bodyPr>
          <a:lstStyle/>
          <a:p>
            <a:r>
              <a:rPr lang="en-US" dirty="0"/>
              <a:t>A </a:t>
            </a:r>
            <a:r>
              <a:rPr lang="en-US" b="1" dirty="0"/>
              <a:t>document reference resource</a:t>
            </a:r>
            <a:r>
              <a:rPr lang="en-US" dirty="0"/>
              <a:t> is used to describe a document that is made available to a healthcare system.</a:t>
            </a:r>
          </a:p>
          <a:p>
            <a:endParaRPr lang="nl-NL" dirty="0"/>
          </a:p>
        </p:txBody>
      </p:sp>
    </p:spTree>
    <p:extLst>
      <p:ext uri="{BB962C8B-B14F-4D97-AF65-F5344CB8AC3E}">
        <p14:creationId xmlns="" xmlns:p14="http://schemas.microsoft.com/office/powerpoint/2010/main" val="12893607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IHE MHD</a:t>
            </a:r>
            <a:endParaRPr lang="en-US" dirty="0"/>
          </a:p>
        </p:txBody>
      </p:sp>
      <p:sp>
        <p:nvSpPr>
          <p:cNvPr id="3" name="Content Placeholder 2"/>
          <p:cNvSpPr>
            <a:spLocks noGrp="1"/>
          </p:cNvSpPr>
          <p:nvPr>
            <p:ph idx="1"/>
          </p:nvPr>
        </p:nvSpPr>
        <p:spPr/>
        <p:txBody>
          <a:bodyPr/>
          <a:lstStyle/>
          <a:p>
            <a:pPr marL="0" indent="0">
              <a:buNone/>
            </a:pPr>
            <a:r>
              <a:rPr lang="en-US" i="1" dirty="0" smtClean="0"/>
              <a:t>“This winter (…) the Volume 2 part of Mobile Health Documents (MHD) will be replaced with the appropriate content describing  a profile of </a:t>
            </a:r>
            <a:r>
              <a:rPr lang="en-US" i="1" dirty="0" err="1" smtClean="0">
                <a:hlinkClick r:id="rId2"/>
              </a:rPr>
              <a:t>DocumentReference</a:t>
            </a:r>
            <a:r>
              <a:rPr lang="en-US" i="1" dirty="0" smtClean="0">
                <a:hlinkClick r:id="rId2"/>
              </a:rPr>
              <a:t> </a:t>
            </a:r>
            <a:r>
              <a:rPr lang="en-US" i="1" dirty="0" smtClean="0"/>
              <a:t>to meet the needs of MHD and the family of Document Sharing in XDS, XDR, and XCA.”</a:t>
            </a:r>
          </a:p>
          <a:p>
            <a:pPr marL="0" indent="0">
              <a:buNone/>
            </a:pPr>
            <a:endParaRPr lang="en-US" i="1" dirty="0" smtClean="0"/>
          </a:p>
          <a:p>
            <a:pPr marL="0" indent="0">
              <a:buNone/>
            </a:pPr>
            <a:r>
              <a:rPr lang="en-US" dirty="0" smtClean="0">
                <a:solidFill>
                  <a:schemeClr val="bg1">
                    <a:lumMod val="75000"/>
                  </a:schemeClr>
                </a:solidFill>
              </a:rPr>
              <a:t>John </a:t>
            </a:r>
            <a:r>
              <a:rPr lang="en-US" dirty="0" err="1" smtClean="0">
                <a:solidFill>
                  <a:schemeClr val="bg1">
                    <a:lumMod val="75000"/>
                  </a:schemeClr>
                </a:solidFill>
              </a:rPr>
              <a:t>Moehrke</a:t>
            </a:r>
            <a:r>
              <a:rPr lang="en-US" dirty="0" smtClean="0">
                <a:solidFill>
                  <a:schemeClr val="bg1">
                    <a:lumMod val="75000"/>
                  </a:schemeClr>
                </a:solidFill>
              </a:rPr>
              <a:t>, august 16, 2013</a:t>
            </a:r>
            <a:endParaRPr lang="en-US" dirty="0">
              <a:solidFill>
                <a:schemeClr val="bg1">
                  <a:lumMod val="75000"/>
                </a:schemeClr>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a:p>
        </p:txBody>
      </p:sp>
    </p:spTree>
    <p:extLst>
      <p:ext uri="{BB962C8B-B14F-4D97-AF65-F5344CB8AC3E}">
        <p14:creationId xmlns="" xmlns:p14="http://schemas.microsoft.com/office/powerpoint/2010/main" val="7005437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Messages are collections</a:t>
            </a:r>
            <a:r>
              <a:rPr lang="en-US" baseline="0" dirty="0" smtClean="0"/>
              <a:t> of resources sent with the intention of driving some sort of action</a:t>
            </a:r>
          </a:p>
          <a:p>
            <a:pPr lvl="1"/>
            <a:r>
              <a:rPr lang="en-US" baseline="0" dirty="0" smtClean="0"/>
              <a:t>often replied to with another message</a:t>
            </a:r>
          </a:p>
          <a:p>
            <a:r>
              <a:rPr lang="en-US" dirty="0" smtClean="0"/>
              <a:t>Not intended for persistence as a whole</a:t>
            </a:r>
          </a:p>
          <a:p>
            <a:r>
              <a:rPr lang="en-US" dirty="0" smtClean="0"/>
              <a:t>Always tied to some sort of “event”</a:t>
            </a:r>
          </a:p>
          <a:p>
            <a:r>
              <a:rPr lang="en-US" dirty="0" smtClean="0"/>
              <a:t>Specific originator and intended recipient</a:t>
            </a:r>
          </a:p>
          <a:p>
            <a:r>
              <a:rPr lang="en-US" dirty="0" smtClean="0"/>
              <a:t>Same as v2 and v3 message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135</a:t>
            </a:fld>
            <a:endParaRPr lang="en-CA"/>
          </a:p>
        </p:txBody>
      </p:sp>
    </p:spTree>
    <p:extLst>
      <p:ext uri="{BB962C8B-B14F-4D97-AF65-F5344CB8AC3E}">
        <p14:creationId xmlns="" xmlns:p14="http://schemas.microsoft.com/office/powerpoint/2010/main" val="246399157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136</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smtClean="0">
                <a:effectLst/>
              </a:rPr>
              <a:t>MessageHeader</a:t>
            </a:r>
            <a:r>
              <a:rPr lang="en-US" dirty="0" smtClean="0">
                <a:effectLst/>
              </a:rPr>
              <a:t>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306396464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0393214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No storage of the “</a:t>
            </a:r>
            <a:r>
              <a:rPr lang="en-US" dirty="0" err="1" smtClean="0"/>
              <a:t>MessageHeader</a:t>
            </a:r>
            <a:r>
              <a:rPr lang="en-US" dirty="0" smtClean="0"/>
              <a:t>” resource implied. Might be used in a router, converted to v2, etc</a:t>
            </a:r>
            <a:r>
              <a:rPr lang="en-US" dirty="0"/>
              <a:t>.</a:t>
            </a:r>
            <a:endParaRPr lang="en-US" dirty="0" smtClean="0"/>
          </a:p>
          <a:p>
            <a:r>
              <a:rPr lang="en-US" dirty="0" smtClean="0"/>
              <a:t>The server can process them based on the event code and return the response as another message (again a bundle).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138</a:t>
            </a:fld>
            <a:endParaRPr lang="en-US"/>
          </a:p>
        </p:txBody>
      </p:sp>
    </p:spTree>
    <p:extLst>
      <p:ext uri="{BB962C8B-B14F-4D97-AF65-F5344CB8AC3E}">
        <p14:creationId xmlns="" xmlns:p14="http://schemas.microsoft.com/office/powerpoint/2010/main" val="83551501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messages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No REST necessary, you can send FHIR Messages over mail, MLLP, TCP, or even REST ;-)</a:t>
            </a:r>
            <a:endParaRPr lang="en-US" sz="3100" dirty="0" smtClean="0">
              <a:effectLst/>
            </a:endParaRPr>
          </a:p>
          <a:p>
            <a:r>
              <a:rPr lang="en-US" dirty="0" smtClean="0"/>
              <a:t>FHIR defines an HTTP end-point for messages</a:t>
            </a:r>
          </a:p>
          <a:p>
            <a:pPr lvl="1"/>
            <a:r>
              <a:rPr lang="en-US" dirty="0" smtClean="0"/>
              <a:t>https://server.org/fhir/Mailbox</a:t>
            </a:r>
          </a:p>
          <a:p>
            <a:r>
              <a:rPr lang="en-US" dirty="0" smtClean="0"/>
              <a:t>Response comes back in the acknowledgment payload</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139</a:t>
            </a:fld>
            <a:endParaRPr lang="en-US"/>
          </a:p>
        </p:txBody>
      </p:sp>
    </p:spTree>
    <p:extLst>
      <p:ext uri="{BB962C8B-B14F-4D97-AF65-F5344CB8AC3E}">
        <p14:creationId xmlns="" xmlns:p14="http://schemas.microsoft.com/office/powerpoint/2010/main" val="3842993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are the pain-points of interoperability?</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472464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#4</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document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 xmlns:p14="http://schemas.microsoft.com/office/powerpoint/2010/main" val="3958941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141</a:t>
            </a:fld>
            <a:endParaRPr lang="en-CA"/>
          </a:p>
        </p:txBody>
      </p:sp>
      <p:sp>
        <p:nvSpPr>
          <p:cNvPr id="4" name="Text Placeholder 3"/>
          <p:cNvSpPr>
            <a:spLocks noGrp="1"/>
          </p:cNvSpPr>
          <p:nvPr>
            <p:ph type="body" idx="4294967295"/>
          </p:nvPr>
        </p:nvSpPr>
        <p:spPr/>
        <p:txBody>
          <a:bodyPr/>
          <a:lstStyle/>
          <a:p>
            <a:pPr lvl="0"/>
            <a:r>
              <a:rPr lang="en-US" sz="2800" dirty="0" smtClean="0"/>
              <a:t>Create a Document for your Patient and submit it to the Document end-point</a:t>
            </a:r>
          </a:p>
          <a:p>
            <a:pPr lvl="1"/>
            <a:r>
              <a:rPr lang="en-US" sz="2000" dirty="0" smtClean="0"/>
              <a:t>Should have at least 3 sections</a:t>
            </a:r>
          </a:p>
          <a:p>
            <a:pPr lvl="1"/>
            <a:r>
              <a:rPr lang="en-US" sz="2000" dirty="0" smtClean="0"/>
              <a:t>At least two of the resources should point to each other</a:t>
            </a:r>
            <a:endParaRPr lang="en-US" sz="2000" dirty="0"/>
          </a:p>
          <a:p>
            <a:pPr lvl="0"/>
            <a:r>
              <a:rPr lang="en-US" sz="2800" dirty="0" smtClean="0"/>
              <a:t>Bonus points</a:t>
            </a:r>
          </a:p>
          <a:p>
            <a:pPr lvl="1"/>
            <a:r>
              <a:rPr lang="en-US" sz="2000" dirty="0" smtClean="0"/>
              <a:t>Send the document as a Transaction</a:t>
            </a:r>
          </a:p>
          <a:p>
            <a:pPr lvl="1"/>
            <a:r>
              <a:rPr lang="en-US" sz="2000" dirty="0" smtClean="0"/>
              <a:t>Create the same document in the</a:t>
            </a:r>
            <a:r>
              <a:rPr lang="en-US" sz="2000" baseline="0" dirty="0" smtClean="0"/>
              <a:t> other syntax (JSON/XML)</a:t>
            </a:r>
          </a:p>
          <a:p>
            <a:pPr lvl="2"/>
            <a:r>
              <a:rPr lang="en-US" sz="2000" dirty="0" smtClean="0"/>
              <a:t>Do it by hand – don’t just download converted version from the server</a:t>
            </a:r>
          </a:p>
          <a:p>
            <a:r>
              <a:rPr lang="en-US" sz="2900" dirty="0" smtClean="0"/>
              <a:t>Super bonus points</a:t>
            </a:r>
          </a:p>
          <a:p>
            <a:pPr lvl="1"/>
            <a:r>
              <a:rPr lang="en-US" sz="2400" dirty="0" smtClean="0"/>
              <a:t>Hand-calculate the digital</a:t>
            </a:r>
            <a:r>
              <a:rPr lang="en-US" sz="2400" baseline="0" dirty="0" smtClean="0"/>
              <a:t> signature </a:t>
            </a:r>
            <a:r>
              <a:rPr lang="en-US" sz="2400" baseline="0" dirty="0" smtClean="0">
                <a:sym typeface="Wingdings" panose="05000000000000000000" pitchFamily="2" charset="2"/>
              </a:rPr>
              <a:t></a:t>
            </a:r>
            <a:endParaRPr lang="en-US" sz="2400" dirty="0"/>
          </a:p>
        </p:txBody>
      </p:sp>
    </p:spTree>
    <p:extLst>
      <p:ext uri="{BB962C8B-B14F-4D97-AF65-F5344CB8AC3E}">
        <p14:creationId xmlns="" xmlns:p14="http://schemas.microsoft.com/office/powerpoint/2010/main" val="40827551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Review</a:t>
            </a:r>
            <a:endParaRPr lang="en-US" dirty="0"/>
          </a:p>
        </p:txBody>
      </p:sp>
      <p:sp>
        <p:nvSpPr>
          <p:cNvPr id="4" name="Content Placeholder 3"/>
          <p:cNvSpPr>
            <a:spLocks noGrp="1"/>
          </p:cNvSpPr>
          <p:nvPr>
            <p:ph idx="1"/>
          </p:nvPr>
        </p:nvSpPr>
        <p:spPr/>
        <p:txBody>
          <a:bodyPr/>
          <a:lstStyle/>
          <a:p>
            <a:r>
              <a:rPr lang="en-US" dirty="0" smtClean="0"/>
              <a:t>Who remembered to declare the document tag on the feed?</a:t>
            </a:r>
            <a:endParaRPr lang="en-US" dirty="0"/>
          </a:p>
        </p:txBody>
      </p:sp>
    </p:spTree>
    <p:extLst>
      <p:ext uri="{BB962C8B-B14F-4D97-AF65-F5344CB8AC3E}">
        <p14:creationId xmlns="" xmlns:p14="http://schemas.microsoft.com/office/powerpoint/2010/main" val="18082925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Bundles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143</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546279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Carry-over Questions?</a:t>
            </a:r>
            <a:endParaRPr lang="en-US" sz="4400" b="1" dirty="0"/>
          </a:p>
        </p:txBody>
      </p:sp>
      <p:pic>
        <p:nvPicPr>
          <p:cNvPr id="1433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7338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22294182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March 11-12, 2014</a:t>
            </a:r>
          </a:p>
          <a:p>
            <a:r>
              <a:rPr lang="en-US" b="1" dirty="0" smtClean="0"/>
              <a:t>(Day 2)</a:t>
            </a:r>
            <a:endParaRPr lang="en-US" b="1" dirty="0"/>
          </a:p>
        </p:txBody>
      </p:sp>
    </p:spTree>
    <p:extLst>
      <p:ext uri="{BB962C8B-B14F-4D97-AF65-F5344CB8AC3E}">
        <p14:creationId xmlns="" xmlns:p14="http://schemas.microsoft.com/office/powerpoint/2010/main" val="165086852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Check</a:t>
            </a:r>
            <a:endParaRPr lang="en-US" dirty="0"/>
          </a:p>
        </p:txBody>
      </p:sp>
      <p:sp>
        <p:nvSpPr>
          <p:cNvPr id="3" name="Content Placeholder 2"/>
          <p:cNvSpPr>
            <a:spLocks noGrp="1"/>
          </p:cNvSpPr>
          <p:nvPr>
            <p:ph idx="1"/>
          </p:nvPr>
        </p:nvSpPr>
        <p:spPr/>
        <p:txBody>
          <a:bodyPr/>
          <a:lstStyle/>
          <a:p>
            <a:r>
              <a:rPr lang="en-US" dirty="0" smtClean="0"/>
              <a:t>Too fast?</a:t>
            </a:r>
            <a:r>
              <a:rPr lang="en-US" baseline="0" dirty="0" smtClean="0"/>
              <a:t>  Too slow?</a:t>
            </a:r>
          </a:p>
          <a:p>
            <a:r>
              <a:rPr lang="en-US" baseline="0" dirty="0" smtClean="0"/>
              <a:t>Content at the right level?</a:t>
            </a:r>
          </a:p>
          <a:p>
            <a:r>
              <a:rPr lang="en-US" dirty="0" smtClean="0"/>
              <a:t>Something you’re really hoping we’re going to get to today?</a:t>
            </a:r>
          </a:p>
          <a:p>
            <a:r>
              <a:rPr lang="en-US" dirty="0" smtClean="0"/>
              <a:t>Questions that arose over bar conversations last night?  (Preferably FHIR-related . . . </a:t>
            </a:r>
            <a:r>
              <a:rPr lang="en-US" dirty="0" smtClean="0">
                <a:sym typeface="Wingdings" panose="05000000000000000000" pitchFamily="2" charset="2"/>
              </a:rPr>
              <a:t></a:t>
            </a:r>
            <a:r>
              <a:rPr lang="en-US" dirty="0" smtClean="0"/>
              <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146</a:t>
            </a:fld>
            <a:endParaRPr lang="en-CA"/>
          </a:p>
        </p:txBody>
      </p:sp>
    </p:spTree>
    <p:extLst>
      <p:ext uri="{BB962C8B-B14F-4D97-AF65-F5344CB8AC3E}">
        <p14:creationId xmlns="" xmlns:p14="http://schemas.microsoft.com/office/powerpoint/2010/main" val="34259574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147</a:t>
            </a:fld>
            <a:endParaRPr lang="en-CA"/>
          </a:p>
        </p:txBody>
      </p:sp>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1676400"/>
            <a:ext cx="6019800" cy="4815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7735624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paradigms would you use when?</a:t>
            </a:r>
            <a:endParaRPr lang="en-US" sz="4400" b="1" dirty="0"/>
          </a:p>
        </p:txBody>
      </p:sp>
      <p:graphicFrame>
        <p:nvGraphicFramePr>
          <p:cNvPr id="7" name="Diagram 6"/>
          <p:cNvGraphicFramePr/>
          <p:nvPr>
            <p:extLst>
              <p:ext uri="{D42A27DB-BD31-4B8C-83A1-F6EECF244321}">
                <p14:modId xmlns="" xmlns:p14="http://schemas.microsoft.com/office/powerpoint/2010/main" val="3708044057"/>
              </p:ext>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89776002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FHIR</a:t>
            </a:r>
            <a:endParaRPr lang="en-US" dirty="0"/>
          </a:p>
        </p:txBody>
      </p:sp>
      <p:sp>
        <p:nvSpPr>
          <p:cNvPr id="3" name="Text Placeholder 2"/>
          <p:cNvSpPr>
            <a:spLocks noGrp="1"/>
          </p:cNvSpPr>
          <p:nvPr>
            <p:ph type="body" idx="1"/>
          </p:nvPr>
        </p:nvSpPr>
        <p:spPr/>
        <p:txBody>
          <a:bodyPr/>
          <a:lstStyle/>
          <a:p>
            <a:r>
              <a:rPr lang="en-US" dirty="0"/>
              <a:t>Searches, Queries, Partitions &amp; Validation</a:t>
            </a:r>
          </a:p>
        </p:txBody>
      </p:sp>
    </p:spTree>
    <p:extLst>
      <p:ext uri="{BB962C8B-B14F-4D97-AF65-F5344CB8AC3E}">
        <p14:creationId xmlns="" xmlns:p14="http://schemas.microsoft.com/office/powerpoint/2010/main" val="1256207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do you hope/expect FHIR to address (and how)?</a:t>
            </a:r>
            <a:endParaRPr lang="en-US" sz="4400" b="1" dirty="0"/>
          </a:p>
        </p:txBody>
      </p:sp>
      <p:pic>
        <p:nvPicPr>
          <p:cNvPr id="51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71800" y="3943350"/>
            <a:ext cx="3124200" cy="23431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3239195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“all” patients</a:t>
            </a:r>
            <a:endParaRPr lang="en-US" dirty="0"/>
          </a:p>
        </p:txBody>
      </p:sp>
      <p:sp>
        <p:nvSpPr>
          <p:cNvPr id="5" name="Content Placeholder 4"/>
          <p:cNvSpPr>
            <a:spLocks noGrp="1"/>
          </p:cNvSpPr>
          <p:nvPr>
            <p:ph idx="1"/>
          </p:nvPr>
        </p:nvSpPr>
        <p:spPr/>
        <p:txBody>
          <a:bodyPr/>
          <a:lstStyle/>
          <a:p>
            <a:r>
              <a:rPr lang="en-US" sz="2400" dirty="0" smtClean="0">
                <a:latin typeface="Courier New" pitchFamily="49" charset="0"/>
                <a:cs typeface="Courier New" pitchFamily="49" charset="0"/>
              </a:rPr>
              <a:t>https://server.org/fhir/Patient</a:t>
            </a:r>
            <a:r>
              <a:rPr lang="en-US" sz="2400" dirty="0" smtClean="0"/>
              <a:t/>
            </a:r>
            <a:br>
              <a:rPr lang="en-US" sz="2400" dirty="0" smtClean="0"/>
            </a:br>
            <a:endParaRPr lang="en-US" sz="2400" dirty="0" smtClean="0"/>
          </a:p>
          <a:p>
            <a:r>
              <a:rPr lang="en-US" sz="2400" dirty="0" smtClean="0"/>
              <a:t>Always returns a paged feed</a:t>
            </a:r>
          </a:p>
          <a:p>
            <a:endParaRPr lang="en-US" sz="2400" dirty="0" smtClean="0"/>
          </a:p>
          <a:p>
            <a:r>
              <a:rPr lang="en-US" sz="2400" dirty="0" smtClean="0"/>
              <a:t>Use _count to indicate number of results per page</a:t>
            </a:r>
          </a:p>
          <a:p>
            <a:endParaRPr lang="en-US" sz="2400" dirty="0" smtClean="0"/>
          </a:p>
          <a:p>
            <a:r>
              <a:rPr lang="en-US" sz="2400" dirty="0" smtClean="0"/>
              <a:t>Special case of the “real” search operation:</a:t>
            </a:r>
            <a:br>
              <a:rPr lang="en-US" sz="2400" dirty="0" smtClean="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https://server.org/fhir/Patient/_search?name=eve</a:t>
            </a:r>
            <a:endParaRPr lang="en-US" sz="2000" dirty="0" smtClean="0"/>
          </a:p>
        </p:txBody>
      </p:sp>
    </p:spTree>
    <p:extLst>
      <p:ext uri="{BB962C8B-B14F-4D97-AF65-F5344CB8AC3E}">
        <p14:creationId xmlns="" xmlns:p14="http://schemas.microsoft.com/office/powerpoint/2010/main" val="89969917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 xmlns:p14="http://schemas.microsoft.com/office/powerpoint/2010/main" val="426678701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sym typeface="Wingdings"/>
              </a:rPr>
              <a:t>Try:</a:t>
            </a:r>
            <a:endParaRPr lang="en-US" dirty="0" smtClean="0">
              <a:latin typeface="Courier New" pitchFamily="49" charset="0"/>
              <a:cs typeface="Courier New" pitchFamily="49" charset="0"/>
            </a:endParaRPr>
          </a:p>
          <a:p>
            <a:pPr marL="457200" lvl="1" indent="0">
              <a:buNone/>
            </a:pPr>
            <a:r>
              <a:rPr lang="en-US" dirty="0" smtClean="0">
                <a:latin typeface="Courier New" pitchFamily="49" charset="0"/>
                <a:cs typeface="Courier New" pitchFamily="49" charset="0"/>
              </a:rPr>
              <a:t>https://server.org/fhir/Patient/_search?birthdate=1972-11-30&amp;language=nl,fr</a:t>
            </a:r>
            <a:endParaRPr lang="en-US" dirty="0">
              <a:latin typeface="Courier New" pitchFamily="49" charset="0"/>
              <a:cs typeface="Courier New" pitchFamily="49" charset="0"/>
            </a:endParaRPr>
          </a:p>
        </p:txBody>
      </p:sp>
    </p:spTree>
    <p:extLst>
      <p:ext uri="{BB962C8B-B14F-4D97-AF65-F5344CB8AC3E}">
        <p14:creationId xmlns="" xmlns:p14="http://schemas.microsoft.com/office/powerpoint/2010/main" val="176718865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 xmlns:p14="http://schemas.microsoft.com/office/powerpoint/2010/main" val="230202276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154</a:t>
            </a:fld>
            <a:endParaRPr lang="en-CA"/>
          </a:p>
        </p:txBody>
      </p:sp>
      <p:sp>
        <p:nvSpPr>
          <p:cNvPr id="4" name="Text Placeholder 3"/>
          <p:cNvSpPr>
            <a:spLocks noGrp="1"/>
          </p:cNvSpPr>
          <p:nvPr>
            <p:ph type="body" idx="4294967295"/>
          </p:nvPr>
        </p:nvSpPr>
        <p:spPr/>
        <p:txBody>
          <a:bodyPr/>
          <a:lstStyle/>
          <a:p>
            <a:r>
              <a:rPr lang="en-US" dirty="0" smtClean="0"/>
              <a:t>number: =, =&lt;, =&lt;=, =&gt;, =&gt;=</a:t>
            </a:r>
          </a:p>
          <a:p>
            <a:pPr lvl="1"/>
            <a:r>
              <a:rPr lang="en-US" dirty="0" smtClean="0"/>
              <a:t>Significant digits matter</a:t>
            </a:r>
          </a:p>
          <a:p>
            <a:pPr lvl="0"/>
            <a:r>
              <a:rPr lang="en-US" dirty="0" smtClean="0"/>
              <a:t>date: </a:t>
            </a:r>
            <a:r>
              <a:rPr lang="en-US" dirty="0"/>
              <a:t>=, =&lt;, =&lt;=, =&gt;, </a:t>
            </a:r>
            <a:r>
              <a:rPr lang="en-US" dirty="0" smtClean="0"/>
              <a:t>=&gt;=</a:t>
            </a:r>
          </a:p>
          <a:p>
            <a:pPr lvl="1"/>
            <a:r>
              <a:rPr lang="en-US" dirty="0" smtClean="0"/>
              <a:t>Matches calculated using interval operations</a:t>
            </a:r>
          </a:p>
          <a:p>
            <a:pPr lvl="2"/>
            <a:r>
              <a:rPr lang="en-US" dirty="0" smtClean="0"/>
              <a:t>Precision turns all dates into intervals</a:t>
            </a:r>
          </a:p>
          <a:p>
            <a:r>
              <a:rPr lang="en-US" dirty="0" smtClean="0"/>
              <a:t>string: =</a:t>
            </a:r>
          </a:p>
          <a:p>
            <a:pPr lvl="1"/>
            <a:r>
              <a:rPr lang="en-US" dirty="0" smtClean="0"/>
              <a:t>“contains” search, ignoring case, accents</a:t>
            </a:r>
          </a:p>
          <a:p>
            <a:pPr lvl="1"/>
            <a:r>
              <a:rPr lang="en-US" dirty="0" smtClean="0"/>
              <a:t>Can use :exact to be case and accent-sensitive</a:t>
            </a:r>
          </a:p>
        </p:txBody>
      </p:sp>
    </p:spTree>
    <p:extLst>
      <p:ext uri="{BB962C8B-B14F-4D97-AF65-F5344CB8AC3E}">
        <p14:creationId xmlns="" xmlns:p14="http://schemas.microsoft.com/office/powerpoint/2010/main" val="87680665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155</a:t>
            </a:fld>
            <a:endParaRPr lang="en-CA"/>
          </a:p>
        </p:txBody>
      </p:sp>
      <p:sp>
        <p:nvSpPr>
          <p:cNvPr id="4" name="Text Placeholder 3"/>
          <p:cNvSpPr>
            <a:spLocks noGrp="1"/>
          </p:cNvSpPr>
          <p:nvPr>
            <p:ph type="body" idx="4294967295"/>
          </p:nvPr>
        </p:nvSpPr>
        <p:spPr/>
        <p:txBody>
          <a:bodyPr/>
          <a:lstStyle/>
          <a:p>
            <a:r>
              <a:rPr lang="en-US" dirty="0" smtClean="0"/>
              <a:t>token: =</a:t>
            </a:r>
          </a:p>
          <a:p>
            <a:pPr lvl="1"/>
            <a:r>
              <a:rPr lang="en-US" dirty="0" smtClean="0"/>
              <a:t>[code] matches codes/identifier values independent of system</a:t>
            </a:r>
          </a:p>
          <a:p>
            <a:pPr lvl="1"/>
            <a:r>
              <a:rPr lang="en-US" dirty="0" smtClean="0"/>
              <a:t>[system]|[code/value] matches a specified code or identifier within the specified system</a:t>
            </a:r>
          </a:p>
          <a:p>
            <a:pPr lvl="1"/>
            <a:r>
              <a:rPr lang="en-US" dirty="0" smtClean="0"/>
              <a:t>|[code/value] matches the specified code or identifier in instances where no system is declared</a:t>
            </a:r>
          </a:p>
          <a:p>
            <a:pPr lvl="1"/>
            <a:r>
              <a:rPr lang="en-US" dirty="0" smtClean="0"/>
              <a:t>:text performs a string search on </a:t>
            </a:r>
            <a:r>
              <a:rPr lang="en-US" dirty="0" err="1" smtClean="0"/>
              <a:t>CodeableConcept.text</a:t>
            </a:r>
            <a:r>
              <a:rPr lang="en-US" dirty="0" smtClean="0"/>
              <a:t>, </a:t>
            </a:r>
            <a:r>
              <a:rPr lang="en-US" dirty="0" err="1" smtClean="0"/>
              <a:t>Coding.display</a:t>
            </a:r>
            <a:r>
              <a:rPr lang="en-US" dirty="0" smtClean="0"/>
              <a:t> and </a:t>
            </a:r>
            <a:r>
              <a:rPr lang="en-US" dirty="0" err="1" smtClean="0"/>
              <a:t>Identifier.label</a:t>
            </a:r>
            <a:endParaRPr lang="en-US" dirty="0" smtClean="0"/>
          </a:p>
        </p:txBody>
      </p:sp>
    </p:spTree>
    <p:extLst>
      <p:ext uri="{BB962C8B-B14F-4D97-AF65-F5344CB8AC3E}">
        <p14:creationId xmlns="" xmlns:p14="http://schemas.microsoft.com/office/powerpoint/2010/main" val="251962450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156</a:t>
            </a:fld>
            <a:endParaRPr lang="en-CA"/>
          </a:p>
        </p:txBody>
      </p:sp>
      <p:sp>
        <p:nvSpPr>
          <p:cNvPr id="4" name="Text Placeholder 3"/>
          <p:cNvSpPr>
            <a:spLocks noGrp="1"/>
          </p:cNvSpPr>
          <p:nvPr>
            <p:ph type="body" idx="4294967295"/>
          </p:nvPr>
        </p:nvSpPr>
        <p:spPr/>
        <p:txBody>
          <a:bodyPr/>
          <a:lstStyle/>
          <a:p>
            <a:r>
              <a:rPr lang="en-US" dirty="0" smtClean="0"/>
              <a:t>quantity: =, =&lt;, =&gt;, =&lt;=, =&gt;=</a:t>
            </a:r>
          </a:p>
          <a:p>
            <a:pPr lvl="1"/>
            <a:r>
              <a:rPr lang="en-US" dirty="0" smtClean="0"/>
              <a:t>[comparator][number]|[system]|[code]</a:t>
            </a:r>
          </a:p>
          <a:p>
            <a:pPr lvl="1"/>
            <a:r>
              <a:rPr lang="en-US" dirty="0" smtClean="0"/>
              <a:t>Follows rules for number + token together for value + units of quantity</a:t>
            </a:r>
          </a:p>
          <a:p>
            <a:r>
              <a:rPr lang="en-US" dirty="0" smtClean="0"/>
              <a:t>reference: =</a:t>
            </a:r>
          </a:p>
          <a:p>
            <a:pPr lvl="1"/>
            <a:r>
              <a:rPr lang="en-US" dirty="0" smtClean="0"/>
              <a:t>Either the local or absolute id</a:t>
            </a:r>
          </a:p>
          <a:p>
            <a:pPr lvl="1"/>
            <a:r>
              <a:rPr lang="en-US" dirty="0" smtClean="0"/>
              <a:t>:type filters resource type</a:t>
            </a:r>
            <a:endParaRPr lang="en-US" dirty="0"/>
          </a:p>
        </p:txBody>
      </p:sp>
    </p:spTree>
    <p:extLst>
      <p:ext uri="{BB962C8B-B14F-4D97-AF65-F5344CB8AC3E}">
        <p14:creationId xmlns="" xmlns:p14="http://schemas.microsoft.com/office/powerpoint/2010/main" val="76936824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157</a:t>
            </a:fld>
            <a:endParaRPr lang="en-CA"/>
          </a:p>
        </p:txBody>
      </p:sp>
      <p:sp>
        <p:nvSpPr>
          <p:cNvPr id="4" name="Rectangle 3"/>
          <p:cNvSpPr/>
          <p:nvPr/>
        </p:nvSpPr>
        <p:spPr>
          <a:xfrm>
            <a:off x="533400" y="1981200"/>
            <a:ext cx="8001000" cy="1569660"/>
          </a:xfrm>
          <a:prstGeom prst="rect">
            <a:avLst/>
          </a:prstGeom>
        </p:spPr>
        <p:txBody>
          <a:bodyPr wrap="square">
            <a:spAutoFit/>
          </a:bodyPr>
          <a:lstStyle/>
          <a:p>
            <a:r>
              <a:rPr lang="en-US" sz="2000" dirty="0" smtClean="0">
                <a:latin typeface="Courier New" pitchFamily="49" charset="0"/>
                <a:cs typeface="Courier New" pitchFamily="49" charset="0"/>
              </a:rPr>
              <a:t>https://server.org/fhir/Patient/_search   406 hits</a:t>
            </a:r>
          </a:p>
          <a:p>
            <a:r>
              <a:rPr lang="en-US" sz="2000" dirty="0" smtClean="0">
                <a:latin typeface="Courier New" pitchFamily="49" charset="0"/>
                <a:cs typeface="Courier New" pitchFamily="49" charset="0"/>
              </a:rPr>
              <a:t>https://server.org/fhir/Patient?gender=M  234 hits</a:t>
            </a:r>
          </a:p>
          <a:p>
            <a:r>
              <a:rPr lang="en-US" sz="2000" dirty="0" smtClean="0">
                <a:latin typeface="Courier New" pitchFamily="49" charset="0"/>
                <a:cs typeface="Courier New" pitchFamily="49" charset="0"/>
              </a:rPr>
              <a:t>https://server.org/fhir/Patient?gender=F  167 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p>
        </p:txBody>
      </p:sp>
      <p:sp>
        <p:nvSpPr>
          <p:cNvPr id="7" name="Rectangle 6"/>
          <p:cNvSpPr/>
          <p:nvPr/>
        </p:nvSpPr>
        <p:spPr>
          <a:xfrm>
            <a:off x="533400" y="4038600"/>
            <a:ext cx="8001000" cy="1846659"/>
          </a:xfrm>
          <a:prstGeom prst="rect">
            <a:avLst/>
          </a:prstGeom>
        </p:spPr>
        <p:txBody>
          <a:bodyPr wrap="square">
            <a:spAutoFit/>
          </a:bodyPr>
          <a:lstStyle/>
          <a:p>
            <a:r>
              <a:rPr lang="en-US" sz="2000" dirty="0" smtClean="0">
                <a:latin typeface="Courier New" pitchFamily="49" charset="0"/>
                <a:cs typeface="Courier New" pitchFamily="49" charset="0"/>
              </a:rPr>
              <a:t>https://server.org/fhir/Patient/_search   406 hits</a:t>
            </a:r>
          </a:p>
          <a:p>
            <a:r>
              <a:rPr lang="en-US" sz="2000" dirty="0" smtClean="0">
                <a:latin typeface="Courier New" pitchFamily="49" charset="0"/>
                <a:cs typeface="Courier New" pitchFamily="49" charset="0"/>
              </a:rPr>
              <a:t>https://server.org/fhir/Patient?gender=M  234 hits</a:t>
            </a:r>
          </a:p>
          <a:p>
            <a:r>
              <a:rPr lang="en-US" sz="2000" dirty="0" smtClean="0">
                <a:latin typeface="Courier New" pitchFamily="49" charset="0"/>
                <a:cs typeface="Courier New" pitchFamily="49" charset="0"/>
              </a:rPr>
              <a:t>https://server.org/fhir/Patient?gender=F  167 hits</a:t>
            </a:r>
          </a:p>
          <a:p>
            <a:r>
              <a:rPr lang="en-US" b="1" dirty="0" smtClean="0">
                <a:latin typeface="Courier New" pitchFamily="49" charset="0"/>
                <a:cs typeface="Courier New" pitchFamily="49" charset="0"/>
              </a:rPr>
              <a:t>https://server.org/fhir/Patient?gender:missing=true 5hits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p>
        </p:txBody>
      </p:sp>
    </p:spTree>
    <p:extLst>
      <p:ext uri="{BB962C8B-B14F-4D97-AF65-F5344CB8AC3E}">
        <p14:creationId xmlns="" xmlns:p14="http://schemas.microsoft.com/office/powerpoint/2010/main" val="317641018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en-US"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158</a:t>
            </a:fld>
            <a:endParaRPr lang="en-CA"/>
          </a:p>
        </p:txBody>
      </p:sp>
    </p:spTree>
    <p:extLst>
      <p:ext uri="{BB962C8B-B14F-4D97-AF65-F5344CB8AC3E}">
        <p14:creationId xmlns="" xmlns:p14="http://schemas.microsoft.com/office/powerpoint/2010/main" val="23631627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queries in 1</a:t>
            </a:r>
            <a:endParaRPr lang="en-US"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smtClean="0"/>
          </a:p>
          <a:p>
            <a:pPr marL="0" indent="0">
              <a:buNone/>
            </a:pPr>
            <a:r>
              <a:rPr lang="en-US" sz="2400" dirty="0" smtClean="0">
                <a:latin typeface="Courier New" pitchFamily="49" charset="0"/>
                <a:cs typeface="Courier New" pitchFamily="49" charset="0"/>
              </a:rPr>
              <a:t>https://server.com/fhir/Observation/_search?</a:t>
            </a:r>
          </a:p>
          <a:p>
            <a:pPr marL="0" indent="0">
              <a:buNone/>
            </a:pPr>
            <a:r>
              <a:rPr lang="en-US" sz="2400" dirty="0" smtClean="0">
                <a:latin typeface="Courier New" pitchFamily="49" charset="0"/>
                <a:cs typeface="Courier New" pitchFamily="49" charset="0"/>
              </a:rPr>
              <a:t>	subject.name=</a:t>
            </a:r>
            <a:r>
              <a:rPr lang="en-US" sz="2400" dirty="0" err="1" smtClean="0">
                <a:latin typeface="Courier New" pitchFamily="49" charset="0"/>
                <a:cs typeface="Courier New" pitchFamily="49" charset="0"/>
              </a:rPr>
              <a:t>jim</a:t>
            </a:r>
            <a:endParaRPr lang="en-US" sz="2400" dirty="0" smtClean="0">
              <a:latin typeface="Courier New" pitchFamily="49" charset="0"/>
              <a:cs typeface="Courier New" pitchFamily="49" charset="0"/>
            </a:endParaRPr>
          </a:p>
          <a:p>
            <a:pPr marL="0" indent="0">
              <a:buNone/>
            </a:pPr>
            <a:endParaRPr lang="en-US" sz="2400" dirty="0" smtClean="0">
              <a:latin typeface="Courier New" pitchFamily="49" charset="0"/>
              <a:cs typeface="Courier New" pitchFamily="49" charset="0"/>
            </a:endParaRPr>
          </a:p>
          <a:p>
            <a:pPr marL="0" indent="0">
              <a:buNone/>
            </a:pPr>
            <a:r>
              <a:rPr lang="en-US" dirty="0" smtClean="0"/>
              <a:t>But note: this still only works on the </a:t>
            </a:r>
            <a:r>
              <a:rPr lang="en-US" u="sng" dirty="0" smtClean="0"/>
              <a:t>predefined search parameters</a:t>
            </a:r>
            <a:r>
              <a:rPr lang="en-US" dirty="0" smtClean="0"/>
              <a:t>. You cannot just use any property of the resource.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159</a:t>
            </a:fld>
            <a:endParaRPr lang="en-CA"/>
          </a:p>
        </p:txBody>
      </p:sp>
    </p:spTree>
    <p:extLst>
      <p:ext uri="{BB962C8B-B14F-4D97-AF65-F5344CB8AC3E}">
        <p14:creationId xmlns="" xmlns:p14="http://schemas.microsoft.com/office/powerpoint/2010/main" val="3462848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US"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 xmlns:p14="http://schemas.microsoft.com/office/powerpoint/2010/main" val="28865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optimizations</a:t>
            </a:r>
            <a:endParaRPr lang="en-US" dirty="0"/>
          </a:p>
        </p:txBody>
      </p:sp>
      <p:sp>
        <p:nvSpPr>
          <p:cNvPr id="3" name="Content Placeholder 2"/>
          <p:cNvSpPr>
            <a:spLocks noGrp="1"/>
          </p:cNvSpPr>
          <p:nvPr>
            <p:ph idx="1"/>
          </p:nvPr>
        </p:nvSpPr>
        <p:spPr/>
        <p:txBody>
          <a:bodyPr/>
          <a:lstStyle/>
          <a:p>
            <a:r>
              <a:rPr lang="en-US" dirty="0" smtClean="0"/>
              <a:t>Say we do:</a:t>
            </a:r>
          </a:p>
          <a:p>
            <a:pPr lvl="1"/>
            <a:r>
              <a:rPr lang="en-US" dirty="0" smtClean="0"/>
              <a:t>https://fhir.com/fhir/Observation?date=2014-01-20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160</a:t>
            </a:fld>
            <a:endParaRPr lang="en-CA"/>
          </a:p>
        </p:txBody>
      </p:sp>
    </p:spTree>
    <p:extLst>
      <p:ext uri="{BB962C8B-B14F-4D97-AF65-F5344CB8AC3E}">
        <p14:creationId xmlns="" xmlns:p14="http://schemas.microsoft.com/office/powerpoint/2010/main" val="38950240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Composites</a:t>
            </a:r>
            <a:endParaRPr lang="en-US" dirty="0"/>
          </a:p>
        </p:txBody>
      </p:sp>
      <p:sp>
        <p:nvSpPr>
          <p:cNvPr id="3" name="Content Placeholder 2"/>
          <p:cNvSpPr>
            <a:spLocks noGrp="1"/>
          </p:cNvSpPr>
          <p:nvPr>
            <p:ph idx="1"/>
          </p:nvPr>
        </p:nvSpPr>
        <p:spPr/>
        <p:txBody>
          <a:bodyPr/>
          <a:lstStyle/>
          <a:p>
            <a:r>
              <a:rPr lang="en-US" dirty="0" smtClean="0"/>
              <a:t>What if I want to find all groups with a characteristic of “eye color = green”</a:t>
            </a:r>
          </a:p>
          <a:p>
            <a:pPr lvl="1"/>
            <a:r>
              <a:rPr lang="en-US" dirty="0" err="1" smtClean="0"/>
              <a:t>Group?characteristic</a:t>
            </a:r>
            <a:r>
              <a:rPr lang="en-US" dirty="0" smtClean="0"/>
              <a:t>=eye </a:t>
            </a:r>
            <a:r>
              <a:rPr lang="en-US" dirty="0" err="1" smtClean="0"/>
              <a:t>color&amp;value</a:t>
            </a:r>
            <a:r>
              <a:rPr lang="en-US" dirty="0" smtClean="0"/>
              <a:t>=green</a:t>
            </a:r>
          </a:p>
          <a:p>
            <a:pPr lvl="1"/>
            <a:r>
              <a:rPr lang="en-US" dirty="0" smtClean="0"/>
              <a:t>Result: instance with characteristics of “eye color=blue” and “favorite color=green”</a:t>
            </a:r>
          </a:p>
          <a:p>
            <a:r>
              <a:rPr lang="en-US" dirty="0" smtClean="0"/>
              <a:t>Solution</a:t>
            </a:r>
          </a:p>
          <a:p>
            <a:pPr lvl="1"/>
            <a:r>
              <a:rPr lang="en-US" dirty="0" err="1" smtClean="0"/>
              <a:t>Group:characteristic-value</a:t>
            </a:r>
            <a:r>
              <a:rPr lang="en-US" dirty="0" smtClean="0"/>
              <a:t>=eye </a:t>
            </a:r>
            <a:r>
              <a:rPr lang="en-US" dirty="0" err="1" smtClean="0"/>
              <a:t>color$green</a:t>
            </a:r>
            <a:endParaRPr lang="en-US" dirty="0" smtClean="0"/>
          </a:p>
          <a:p>
            <a:pPr lvl="1"/>
            <a:endParaRPr lang="en-US" dirty="0"/>
          </a:p>
          <a:p>
            <a:pPr marL="457200" lvl="1" indent="0">
              <a:buNone/>
            </a:pPr>
            <a:r>
              <a:rPr lang="en-US" dirty="0" smtClean="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161</a:t>
            </a:fld>
            <a:endParaRPr lang="en-CA"/>
          </a:p>
        </p:txBody>
      </p:sp>
    </p:spTree>
    <p:extLst>
      <p:ext uri="{BB962C8B-B14F-4D97-AF65-F5344CB8AC3E}">
        <p14:creationId xmlns="" xmlns:p14="http://schemas.microsoft.com/office/powerpoint/2010/main" val="83261287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parameters</a:t>
            </a:r>
            <a:endParaRPr lang="en-US" dirty="0"/>
          </a:p>
        </p:txBody>
      </p:sp>
      <p:sp>
        <p:nvSpPr>
          <p:cNvPr id="3" name="Content Placeholder 2"/>
          <p:cNvSpPr>
            <a:spLocks noGrp="1"/>
          </p:cNvSpPr>
          <p:nvPr>
            <p:ph idx="1"/>
          </p:nvPr>
        </p:nvSpPr>
        <p:spPr/>
        <p:txBody>
          <a:bodyPr/>
          <a:lstStyle/>
          <a:p>
            <a:r>
              <a:rPr lang="en-US" dirty="0" smtClean="0"/>
              <a:t>Just as FHIR doesn’t define all possible data elements, we don’t all possible parameters</a:t>
            </a:r>
          </a:p>
          <a:p>
            <a:r>
              <a:rPr lang="en-US" dirty="0" smtClean="0"/>
              <a:t>Extension search parameters defined using Profiles</a:t>
            </a:r>
          </a:p>
          <a:p>
            <a:r>
              <a:rPr lang="en-US" dirty="0" smtClean="0"/>
              <a:t>Conformance Statements identify what extension parameters are supported and what they’re called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162</a:t>
            </a:fld>
            <a:endParaRPr lang="en-CA"/>
          </a:p>
        </p:txBody>
      </p:sp>
    </p:spTree>
    <p:extLst>
      <p:ext uri="{BB962C8B-B14F-4D97-AF65-F5344CB8AC3E}">
        <p14:creationId xmlns="" xmlns:p14="http://schemas.microsoft.com/office/powerpoint/2010/main" val="30932910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dirty="0" smtClean="0"/>
              <a:t>Use _</a:t>
            </a:r>
            <a:r>
              <a:rPr lang="en-US" dirty="0" err="1" smtClean="0"/>
              <a:t>sort:asc</a:t>
            </a:r>
            <a:r>
              <a:rPr lang="en-US" dirty="0" smtClean="0"/>
              <a:t> or _</a:t>
            </a:r>
            <a:r>
              <a:rPr lang="en-US" dirty="0" err="1" smtClean="0"/>
              <a:t>sort:desc</a:t>
            </a:r>
            <a:r>
              <a:rPr lang="en-US" dirty="0" smtClean="0"/>
              <a:t> to control sort</a:t>
            </a:r>
          </a:p>
          <a:p>
            <a:pPr lvl="1"/>
            <a:r>
              <a:rPr lang="en-US" dirty="0" smtClean="0"/>
              <a:t>E.g. </a:t>
            </a:r>
            <a:r>
              <a:rPr lang="en-US" dirty="0" smtClean="0">
                <a:latin typeface="Courier New" panose="02070309020205020404" pitchFamily="49" charset="0"/>
                <a:cs typeface="Courier New" panose="02070309020205020404" pitchFamily="49" charset="0"/>
              </a:rPr>
              <a:t>Observation?_</a:t>
            </a:r>
            <a:r>
              <a:rPr lang="en-US" dirty="0" err="1" smtClean="0">
                <a:latin typeface="Courier New" panose="02070309020205020404" pitchFamily="49" charset="0"/>
                <a:cs typeface="Courier New" panose="02070309020205020404" pitchFamily="49" charset="0"/>
              </a:rPr>
              <a:t>sort:asc</a:t>
            </a:r>
            <a:r>
              <a:rPr lang="en-US" dirty="0" smtClean="0">
                <a:latin typeface="Courier New" panose="02070309020205020404" pitchFamily="49" charset="0"/>
                <a:cs typeface="Courier New" panose="02070309020205020404" pitchFamily="49" charset="0"/>
              </a:rPr>
              <a:t>=name&amp;_</a:t>
            </a:r>
            <a:r>
              <a:rPr lang="en-US" dirty="0" err="1" smtClean="0">
                <a:latin typeface="Courier New" panose="02070309020205020404" pitchFamily="49" charset="0"/>
                <a:cs typeface="Courier New" panose="02070309020205020404" pitchFamily="49" charset="0"/>
              </a:rPr>
              <a:t>sort:desc</a:t>
            </a:r>
            <a:r>
              <a:rPr lang="en-US" dirty="0" smtClean="0">
                <a:latin typeface="Courier New" panose="02070309020205020404" pitchFamily="49" charset="0"/>
                <a:cs typeface="Courier New" panose="02070309020205020404" pitchFamily="49" charset="0"/>
              </a:rPr>
              <a:t>=date</a:t>
            </a:r>
          </a:p>
          <a:p>
            <a:pPr lvl="1"/>
            <a:r>
              <a:rPr lang="en-US" dirty="0" smtClean="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a:p>
        </p:txBody>
      </p:sp>
    </p:spTree>
    <p:extLst>
      <p:ext uri="{BB962C8B-B14F-4D97-AF65-F5344CB8AC3E}">
        <p14:creationId xmlns="" xmlns:p14="http://schemas.microsoft.com/office/powerpoint/2010/main" val="29358701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Content Placeholder 2"/>
          <p:cNvSpPr>
            <a:spLocks noGrp="1"/>
          </p:cNvSpPr>
          <p:nvPr>
            <p:ph idx="1"/>
          </p:nvPr>
        </p:nvSpPr>
        <p:spPr/>
        <p:txBody>
          <a:bodyPr/>
          <a:lstStyle/>
          <a:p>
            <a:r>
              <a:rPr lang="en-US" dirty="0" smtClean="0"/>
              <a:t>Atom (via RFC 5005) defines a mechanism for paging through a feed</a:t>
            </a:r>
          </a:p>
          <a:p>
            <a:endParaRPr lang="en-US" dirty="0" smtClean="0"/>
          </a:p>
          <a:p>
            <a:endParaRPr lang="en-US" dirty="0" smtClean="0"/>
          </a:p>
          <a:p>
            <a:r>
              <a:rPr lang="en-US" dirty="0" smtClean="0"/>
              <a:t>Keep in mind that paging can be tricky in a stateless environment</a:t>
            </a:r>
          </a:p>
          <a:p>
            <a:pPr lvl="1"/>
            <a:r>
              <a:rPr lang="en-US" dirty="0" smtClean="0"/>
              <a:t>Result set can change</a:t>
            </a:r>
          </a:p>
          <a:p>
            <a:pPr lvl="1"/>
            <a:r>
              <a:rPr lang="en-US" dirty="0" smtClean="0"/>
              <a:t>Don’t want to accidentally miss data when paging forward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164</a:t>
            </a:fld>
            <a:endParaRPr lang="en-CA"/>
          </a:p>
        </p:txBody>
      </p:sp>
      <p:pic>
        <p:nvPicPr>
          <p:cNvPr id="1638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6010276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Some resources can be “big”</a:t>
            </a:r>
          </a:p>
          <a:p>
            <a:pPr lvl="1"/>
            <a:r>
              <a:rPr lang="en-US" dirty="0" smtClean="0"/>
              <a:t>e.g. Patient with pictures &amp; lots of contacts</a:t>
            </a:r>
          </a:p>
          <a:p>
            <a:pPr lvl="1"/>
            <a:r>
              <a:rPr lang="en-US" dirty="0" smtClean="0"/>
              <a:t>10MB JSON result set is bad when you’re an Android app presenting a list of 100 patients for a clinician to scroll through</a:t>
            </a:r>
          </a:p>
          <a:p>
            <a:r>
              <a:rPr lang="en-US" dirty="0" smtClean="0"/>
              <a:t>Solution: </a:t>
            </a:r>
            <a:r>
              <a:rPr lang="en-US" dirty="0" smtClean="0">
                <a:latin typeface="Courier New" panose="02070309020205020404" pitchFamily="49" charset="0"/>
                <a:cs typeface="Courier New" panose="02070309020205020404" pitchFamily="49" charset="0"/>
              </a:rPr>
              <a:t>_summary=true</a:t>
            </a:r>
            <a:r>
              <a:rPr lang="en-US" dirty="0" smtClean="0"/>
              <a:t> strips a resource’s elements down to those most likely to be useful in a “list” view.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165</a:t>
            </a:fld>
            <a:endParaRPr lang="en-CA"/>
          </a:p>
        </p:txBody>
      </p:sp>
    </p:spTree>
    <p:extLst>
      <p:ext uri="{BB962C8B-B14F-4D97-AF65-F5344CB8AC3E}">
        <p14:creationId xmlns="" xmlns:p14="http://schemas.microsoft.com/office/powerpoint/2010/main" val="20922715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Partitions</a:t>
            </a:r>
            <a:endParaRPr lang="en-US" dirty="0"/>
          </a:p>
        </p:txBody>
      </p:sp>
      <p:sp>
        <p:nvSpPr>
          <p:cNvPr id="3" name="Content Placeholder 2"/>
          <p:cNvSpPr>
            <a:spLocks noGrp="1"/>
          </p:cNvSpPr>
          <p:nvPr>
            <p:ph idx="1"/>
          </p:nvPr>
        </p:nvSpPr>
        <p:spPr/>
        <p:txBody>
          <a:bodyPr/>
          <a:lstStyle/>
          <a:p>
            <a:r>
              <a:rPr lang="en-US" dirty="0" smtClean="0"/>
              <a:t>Some system designs</a:t>
            </a:r>
            <a:r>
              <a:rPr lang="en-US" baseline="0" dirty="0" smtClean="0"/>
              <a:t> like to enforce security based on URL.  For them</a:t>
            </a:r>
          </a:p>
          <a:p>
            <a:pPr lvl="1"/>
            <a:r>
              <a:rPr lang="en-US" dirty="0" smtClean="0">
                <a:hlinkClick r:id="rId2"/>
              </a:rPr>
              <a:t>https://example.org/fhir/Patient/1/Observation</a:t>
            </a:r>
            <a:endParaRPr lang="en-US" dirty="0" smtClean="0"/>
          </a:p>
          <a:p>
            <a:pPr marL="363538" lvl="2" indent="0">
              <a:buNone/>
            </a:pPr>
            <a:r>
              <a:rPr lang="en-US" sz="2800" dirty="0" smtClean="0"/>
              <a:t>Is more useful than</a:t>
            </a:r>
          </a:p>
          <a:p>
            <a:pPr lvl="1"/>
            <a:r>
              <a:rPr lang="en-US" dirty="0" smtClean="0">
                <a:hlinkClick r:id="rId3"/>
              </a:rPr>
              <a:t>https://example/fhir/Observation?subject=Patient/1</a:t>
            </a:r>
            <a:endParaRPr lang="en-US" dirty="0" smtClean="0"/>
          </a:p>
          <a:p>
            <a:r>
              <a:rPr lang="en-US" dirty="0" smtClean="0"/>
              <a:t>For that reason, FHIR allows partitioning by Patient or Practitioner for resources where that is appropriate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166</a:t>
            </a:fld>
            <a:endParaRPr lang="en-CA"/>
          </a:p>
        </p:txBody>
      </p:sp>
    </p:spTree>
    <p:extLst>
      <p:ext uri="{BB962C8B-B14F-4D97-AF65-F5344CB8AC3E}">
        <p14:creationId xmlns="" xmlns:p14="http://schemas.microsoft.com/office/powerpoint/2010/main" val="56549711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by Tag</a:t>
            </a:r>
            <a:endParaRPr lang="en-US" dirty="0"/>
          </a:p>
        </p:txBody>
      </p:sp>
      <p:sp>
        <p:nvSpPr>
          <p:cNvPr id="3" name="Content Placeholder 2"/>
          <p:cNvSpPr>
            <a:spLocks noGrp="1"/>
          </p:cNvSpPr>
          <p:nvPr>
            <p:ph idx="1"/>
          </p:nvPr>
        </p:nvSpPr>
        <p:spPr/>
        <p:txBody>
          <a:bodyPr/>
          <a:lstStyle/>
          <a:p>
            <a:r>
              <a:rPr lang="en-US" dirty="0" smtClean="0"/>
              <a:t>FHIR provides the ability to tag resources to identify profiles, access constraints, workflow, etc.</a:t>
            </a:r>
          </a:p>
          <a:p>
            <a:pPr lvl="1"/>
            <a:r>
              <a:rPr lang="en-US" dirty="0" smtClean="0"/>
              <a:t>(We’ll discuss this more later)</a:t>
            </a:r>
          </a:p>
          <a:p>
            <a:r>
              <a:rPr lang="en-US" dirty="0" smtClean="0"/>
              <a:t>In addition to normal query parameters, it’s also possible to query by tags applied to the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167</a:t>
            </a:fld>
            <a:endParaRPr lang="en-CA"/>
          </a:p>
        </p:txBody>
      </p:sp>
    </p:spTree>
    <p:extLst>
      <p:ext uri="{BB962C8B-B14F-4D97-AF65-F5344CB8AC3E}">
        <p14:creationId xmlns="" xmlns:p14="http://schemas.microsoft.com/office/powerpoint/2010/main" val="10367427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vs. Post</a:t>
            </a:r>
            <a:endParaRPr lang="en-US" dirty="0"/>
          </a:p>
        </p:txBody>
      </p:sp>
      <p:sp>
        <p:nvSpPr>
          <p:cNvPr id="3" name="Content Placeholder 2"/>
          <p:cNvSpPr>
            <a:spLocks noGrp="1"/>
          </p:cNvSpPr>
          <p:nvPr>
            <p:ph idx="1"/>
          </p:nvPr>
        </p:nvSpPr>
        <p:spPr/>
        <p:txBody>
          <a:bodyPr/>
          <a:lstStyle/>
          <a:p>
            <a:r>
              <a:rPr lang="en-US" dirty="0" smtClean="0"/>
              <a:t>Query parameters can be sent either as part of the URL using a GET or as an application/x-www-form-</a:t>
            </a:r>
            <a:r>
              <a:rPr lang="en-US" dirty="0" err="1" smtClean="0"/>
              <a:t>urlencoded</a:t>
            </a:r>
            <a:r>
              <a:rPr lang="en-US" dirty="0" smtClean="0"/>
              <a:t> payload on a post</a:t>
            </a:r>
          </a:p>
          <a:p>
            <a:r>
              <a:rPr lang="en-US" dirty="0" smtClean="0"/>
              <a:t>Some technologies may prefer one over the other.  As well, POST hides query parameters from URL logging, which may provide privacy protections in some environments.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a:p>
        </p:txBody>
      </p:sp>
    </p:spTree>
    <p:extLst>
      <p:ext uri="{BB962C8B-B14F-4D97-AF65-F5344CB8AC3E}">
        <p14:creationId xmlns="" xmlns:p14="http://schemas.microsoft.com/office/powerpoint/2010/main" val="134348712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interoperability</a:t>
            </a:r>
            <a:endParaRPr lang="en-US" dirty="0"/>
          </a:p>
        </p:txBody>
      </p:sp>
      <p:sp>
        <p:nvSpPr>
          <p:cNvPr id="3" name="Content Placeholder 2"/>
          <p:cNvSpPr>
            <a:spLocks noGrp="1"/>
          </p:cNvSpPr>
          <p:nvPr>
            <p:ph idx="1"/>
          </p:nvPr>
        </p:nvSpPr>
        <p:spPr/>
        <p:txBody>
          <a:bodyPr/>
          <a:lstStyle/>
          <a:p>
            <a:pPr lvl="0"/>
            <a:r>
              <a:rPr lang="en-US" sz="2800" dirty="0" smtClean="0"/>
              <a:t>FHIR</a:t>
            </a:r>
            <a:r>
              <a:rPr lang="en-US" sz="2800" baseline="0" dirty="0" smtClean="0"/>
              <a:t> has a </a:t>
            </a:r>
            <a:r>
              <a:rPr lang="en-US" sz="2800" b="1" baseline="0" dirty="0" smtClean="0"/>
              <a:t>lot</a:t>
            </a:r>
            <a:r>
              <a:rPr lang="en-US" sz="2800" b="0" baseline="0" dirty="0" smtClean="0"/>
              <a:t> of query capability</a:t>
            </a:r>
          </a:p>
          <a:p>
            <a:pPr lvl="0"/>
            <a:r>
              <a:rPr lang="en-US" sz="2800" b="0" baseline="0" dirty="0" smtClean="0"/>
              <a:t>However . . .</a:t>
            </a:r>
          </a:p>
          <a:p>
            <a:pPr lvl="1"/>
            <a:r>
              <a:rPr lang="en-US" sz="2400" dirty="0" smtClean="0"/>
              <a:t>Almost all of it is optional</a:t>
            </a:r>
          </a:p>
          <a:p>
            <a:pPr lvl="0"/>
            <a:endParaRPr lang="en-US" sz="2800" dirty="0" smtClean="0"/>
          </a:p>
          <a:p>
            <a:pPr lvl="0"/>
            <a:r>
              <a:rPr lang="en-US" sz="2800" dirty="0" smtClean="0"/>
              <a:t>So how do you design a client when you have no clue what the server will support?</a:t>
            </a:r>
          </a:p>
          <a:p>
            <a:pPr lvl="1"/>
            <a:r>
              <a:rPr lang="en-US" sz="2400" dirty="0" smtClean="0"/>
              <a:t>The more generic you want your client to be, the less you should rely on sophisticated</a:t>
            </a:r>
            <a:r>
              <a:rPr lang="en-US" sz="2400" baseline="0" dirty="0" smtClean="0"/>
              <a:t> server capabilities</a:t>
            </a:r>
          </a:p>
          <a:p>
            <a:pPr lvl="1"/>
            <a:r>
              <a:rPr lang="en-US" sz="2400" dirty="0" smtClean="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a:p>
        </p:txBody>
      </p:sp>
    </p:spTree>
    <p:extLst>
      <p:ext uri="{BB962C8B-B14F-4D97-AF65-F5344CB8AC3E}">
        <p14:creationId xmlns="" xmlns:p14="http://schemas.microsoft.com/office/powerpoint/2010/main" val="2719865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US" dirty="0"/>
          </a:p>
        </p:txBody>
      </p:sp>
      <p:sp>
        <p:nvSpPr>
          <p:cNvPr id="4" name="Content Placeholder 3"/>
          <p:cNvSpPr>
            <a:spLocks noGrp="1"/>
          </p:cNvSpPr>
          <p:nvPr>
            <p:ph idx="1"/>
          </p:nvPr>
        </p:nvSpPr>
        <p:spPr>
          <a:xfrm>
            <a:off x="467544" y="1828800"/>
            <a:ext cx="8280920" cy="4480520"/>
          </a:xfrm>
        </p:spPr>
        <p:txBody>
          <a:bodyPr/>
          <a:lstStyle/>
          <a:p>
            <a:pPr lvl="0"/>
            <a:r>
              <a:rPr lang="en-US" dirty="0" smtClean="0"/>
              <a:t>Focus on </a:t>
            </a:r>
            <a:r>
              <a:rPr lang="en-US" b="1" dirty="0" smtClean="0"/>
              <a:t>implementers</a:t>
            </a:r>
          </a:p>
          <a:p>
            <a:pPr lvl="0"/>
            <a:r>
              <a:rPr lang="en-US" dirty="0" smtClean="0"/>
              <a:t>Keep </a:t>
            </a:r>
            <a:r>
              <a:rPr lang="en-US" b="1" dirty="0" smtClean="0"/>
              <a:t>common</a:t>
            </a:r>
            <a:r>
              <a:rPr lang="en-US" dirty="0" smtClean="0"/>
              <a:t> </a:t>
            </a:r>
            <a:r>
              <a:rPr lang="en-US" b="1" dirty="0" smtClean="0"/>
              <a:t>scenarios </a:t>
            </a:r>
            <a:r>
              <a:rPr lang="en-US" dirty="0" smtClean="0"/>
              <a:t>simple</a:t>
            </a:r>
          </a:p>
          <a:p>
            <a:r>
              <a:rPr lang="en-US" dirty="0" smtClean="0"/>
              <a:t>Leverage </a:t>
            </a:r>
            <a:r>
              <a:rPr lang="en-US" b="1" dirty="0" smtClean="0"/>
              <a:t>existing technologies</a:t>
            </a:r>
          </a:p>
          <a:p>
            <a:r>
              <a:rPr lang="en-US" dirty="0" smtClean="0"/>
              <a:t>Provide</a:t>
            </a:r>
            <a:r>
              <a:rPr lang="en-US" b="1" dirty="0" smtClean="0"/>
              <a:t> human readability</a:t>
            </a:r>
            <a:endParaRPr lang="en-US" dirty="0" smtClean="0"/>
          </a:p>
          <a:p>
            <a:r>
              <a:rPr lang="en-US" dirty="0" smtClean="0"/>
              <a:t>Make content </a:t>
            </a:r>
            <a:r>
              <a:rPr lang="en-US" b="1" dirty="0" smtClean="0"/>
              <a:t>freely available</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Support multiple </a:t>
            </a:r>
            <a:r>
              <a:rPr lang="en-US" sz="3100" b="1" dirty="0" smtClean="0">
                <a:effectLst/>
                <a:latin typeface="+mn-lt"/>
                <a:ea typeface="+mn-ea"/>
                <a:cs typeface="+mn-cs"/>
              </a:rPr>
              <a:t>paradigms &amp; architectures</a:t>
            </a:r>
            <a:endParaRPr lang="en-US" sz="3100" b="0" dirty="0" smtClean="0">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Demonstrate best practice </a:t>
            </a:r>
            <a:r>
              <a:rPr lang="en-US" sz="3100" b="1" dirty="0" smtClean="0">
                <a:effectLst/>
              </a:rPr>
              <a:t>governance</a:t>
            </a:r>
            <a:endParaRPr lang="en-US" sz="3100" dirty="0" smtClean="0">
              <a:effectLst/>
            </a:endParaRPr>
          </a:p>
        </p:txBody>
      </p:sp>
    </p:spTree>
    <p:extLst>
      <p:ext uri="{BB962C8B-B14F-4D97-AF65-F5344CB8AC3E}">
        <p14:creationId xmlns="" xmlns:p14="http://schemas.microsoft.com/office/powerpoint/2010/main" val="993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#5</a:t>
            </a:r>
            <a:endParaRPr lang="en-US" dirty="0"/>
          </a:p>
        </p:txBody>
      </p:sp>
      <p:sp>
        <p:nvSpPr>
          <p:cNvPr id="3" name="Content Placeholder 2"/>
          <p:cNvSpPr>
            <a:spLocks noGrp="1"/>
          </p:cNvSpPr>
          <p:nvPr>
            <p:ph idx="1"/>
          </p:nvPr>
        </p:nvSpPr>
        <p:spPr/>
        <p:txBody>
          <a:bodyPr/>
          <a:lstStyle/>
          <a:p>
            <a:pPr algn="ctr"/>
            <a:r>
              <a:rPr lang="en-US" sz="3600" dirty="0" smtClean="0">
                <a:latin typeface="+mj-lt"/>
              </a:rPr>
              <a:t>Answer some questions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FHIR questions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171</a:t>
            </a:fld>
            <a:endParaRPr lang="en-CA"/>
          </a:p>
        </p:txBody>
      </p:sp>
      <p:sp>
        <p:nvSpPr>
          <p:cNvPr id="4" name="Text Placeholder 3"/>
          <p:cNvSpPr>
            <a:spLocks noGrp="1"/>
          </p:cNvSpPr>
          <p:nvPr>
            <p:ph type="body" idx="4294967295"/>
          </p:nvPr>
        </p:nvSpPr>
        <p:spPr/>
        <p:txBody>
          <a:bodyPr/>
          <a:lstStyle/>
          <a:p>
            <a:pPr lvl="0"/>
            <a:r>
              <a:rPr lang="en-US" sz="2400" dirty="0" smtClean="0"/>
              <a:t>Summary of all male patient’s born between 1960 and 1980</a:t>
            </a:r>
          </a:p>
          <a:p>
            <a:pPr lvl="0"/>
            <a:r>
              <a:rPr lang="en-US" sz="2400" dirty="0" smtClean="0"/>
              <a:t>All patients of Health Level Seven</a:t>
            </a:r>
          </a:p>
          <a:p>
            <a:pPr lvl="0"/>
            <a:r>
              <a:rPr lang="en-US" sz="2400" dirty="0" smtClean="0"/>
              <a:t>Most recent weight measurement</a:t>
            </a:r>
          </a:p>
          <a:p>
            <a:pPr lvl="0"/>
            <a:r>
              <a:rPr lang="en-US" sz="2400" dirty="0" smtClean="0"/>
              <a:t>Patient van de </a:t>
            </a:r>
            <a:r>
              <a:rPr lang="en-US" sz="2400" dirty="0" err="1" smtClean="0"/>
              <a:t>Heuvel’s</a:t>
            </a:r>
            <a:r>
              <a:rPr lang="en-US" sz="2400" dirty="0" smtClean="0"/>
              <a:t> blood glucose readings over 6.2mmol/L</a:t>
            </a:r>
          </a:p>
          <a:p>
            <a:pPr lvl="0"/>
            <a:r>
              <a:rPr lang="en-US" sz="2400" dirty="0" smtClean="0"/>
              <a:t>All patients with a confirmed condition of Asthma</a:t>
            </a:r>
          </a:p>
          <a:p>
            <a:pPr lvl="0"/>
            <a:r>
              <a:rPr lang="en-US" sz="2400" dirty="0" smtClean="0"/>
              <a:t>Average blood pressure over the past year for patient smith</a:t>
            </a:r>
          </a:p>
          <a:p>
            <a:pPr lvl="0"/>
            <a:endParaRPr lang="en-US" sz="2400" dirty="0"/>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Searching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172</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and Conformance</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97870982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r>
              <a:rPr lang="en-US" sz="2400" dirty="0" smtClean="0"/>
              <a:t>.</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174</a:t>
            </a:fld>
            <a:endParaRPr lang="en-CA" dirty="0"/>
          </a:p>
        </p:txBody>
      </p:sp>
    </p:spTree>
    <p:extLst>
      <p:ext uri="{BB962C8B-B14F-4D97-AF65-F5344CB8AC3E}">
        <p14:creationId xmlns="" xmlns:p14="http://schemas.microsoft.com/office/powerpoint/2010/main" val="104796603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Profiles can serve the same purpose as:</a:t>
            </a:r>
          </a:p>
          <a:p>
            <a:pPr lvl="1"/>
            <a:r>
              <a:rPr lang="en-US" dirty="0" smtClean="0"/>
              <a:t>CDA templates &amp; implementation guides</a:t>
            </a:r>
          </a:p>
          <a:p>
            <a:pPr lvl="1"/>
            <a:r>
              <a:rPr lang="en-US" dirty="0" smtClean="0"/>
              <a:t>HL7 v2 “static” profiles</a:t>
            </a:r>
          </a:p>
          <a:p>
            <a:pPr lvl="1"/>
            <a:r>
              <a:rPr lang="en-US" dirty="0" smtClean="0"/>
              <a:t>CIMI implementation guides</a:t>
            </a:r>
          </a:p>
          <a:p>
            <a:pPr lvl="1"/>
            <a:r>
              <a:rPr lang="en-US" dirty="0" smtClean="0"/>
              <a:t>OpenEHR Archetypes &amp; templates</a:t>
            </a:r>
          </a:p>
          <a:p>
            <a:r>
              <a:rPr lang="en-US" dirty="0" smtClean="0"/>
              <a:t>Profiles aren’t mandatory for interoperability, but they improve the degree of it.</a:t>
            </a:r>
          </a:p>
          <a:p>
            <a:r>
              <a:rPr lang="en-US" dirty="0" smtClean="0"/>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175</a:t>
            </a:fld>
            <a:endParaRPr lang="en-CA"/>
          </a:p>
        </p:txBody>
      </p:sp>
    </p:spTree>
    <p:extLst>
      <p:ext uri="{BB962C8B-B14F-4D97-AF65-F5344CB8AC3E}">
        <p14:creationId xmlns="" xmlns:p14="http://schemas.microsoft.com/office/powerpoint/2010/main" val="176771133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176</a:t>
            </a:fld>
            <a:endParaRPr lang="en-CA"/>
          </a:p>
        </p:txBody>
      </p:sp>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922008" y="2051713"/>
            <a:ext cx="3917192" cy="3416320"/>
          </a:xfrm>
          <a:prstGeom prst="rect">
            <a:avLst/>
          </a:prstGeom>
          <a:noFill/>
        </p:spPr>
        <p:txBody>
          <a:bodyPr wrap="square" rtlCol="0">
            <a:spAutoFit/>
          </a:bodyPr>
          <a:lstStyle/>
          <a:p>
            <a:r>
              <a:rPr lang="en-US" dirty="0" smtClean="0"/>
              <a:t>Demand that the identifier uses your national patient identifier</a:t>
            </a:r>
          </a:p>
          <a:p>
            <a:endParaRPr lang="en-US" dirty="0"/>
          </a:p>
          <a:p>
            <a:r>
              <a:rPr lang="en-US" dirty="0" smtClean="0"/>
              <a:t>Limit names to just 1 (instead of 0..*)</a:t>
            </a:r>
          </a:p>
          <a:p>
            <a:endParaRPr lang="en-US" dirty="0"/>
          </a:p>
          <a:p>
            <a:endParaRPr lang="en-US" dirty="0" smtClean="0"/>
          </a:p>
          <a:p>
            <a:r>
              <a:rPr lang="en-US" dirty="0" smtClean="0"/>
              <a:t>Limit </a:t>
            </a:r>
            <a:r>
              <a:rPr lang="en-US" dirty="0" err="1" smtClean="0"/>
              <a:t>maritalStatus</a:t>
            </a:r>
            <a:r>
              <a:rPr lang="en-US" dirty="0" smtClean="0"/>
              <a:t> to another set of codes that extends the one from HL7 international</a:t>
            </a:r>
          </a:p>
          <a:p>
            <a:endParaRPr lang="en-US" dirty="0"/>
          </a:p>
          <a:p>
            <a:r>
              <a:rPr lang="en-US" dirty="0" smtClean="0"/>
              <a:t>Add an extension to support “</a:t>
            </a:r>
            <a:r>
              <a:rPr lang="en-US" dirty="0" err="1" smtClean="0"/>
              <a:t>RaceCode</a:t>
            </a:r>
            <a:r>
              <a:rPr lang="en-US" dirty="0" smtClean="0"/>
              <a:t>”</a:t>
            </a: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smtClean="0"/>
              <a:t>Note: hardly any mandatory elements in the core spec!</a:t>
            </a:r>
            <a:endParaRPr lang="nl-NL" i="1" dirty="0"/>
          </a:p>
        </p:txBody>
      </p:sp>
    </p:spTree>
    <p:extLst>
      <p:ext uri="{BB962C8B-B14F-4D97-AF65-F5344CB8AC3E}">
        <p14:creationId xmlns="" xmlns:p14="http://schemas.microsoft.com/office/powerpoint/2010/main" val="269225675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&amp; published</a:t>
            </a:r>
            <a:endParaRPr lang="en-US" dirty="0"/>
          </a:p>
        </p:txBody>
      </p:sp>
      <p:sp>
        <p:nvSpPr>
          <p:cNvPr id="3" name="Content Placeholder 2"/>
          <p:cNvSpPr>
            <a:spLocks noGrp="1"/>
          </p:cNvSpPr>
          <p:nvPr>
            <p:ph idx="1"/>
          </p:nvPr>
        </p:nvSpPr>
        <p:spPr/>
        <p:txBody>
          <a:bodyPr/>
          <a:lstStyle/>
          <a:p>
            <a:r>
              <a:rPr lang="en-US" dirty="0" smtClean="0"/>
              <a:t>A Profile is just a “normal” Resource</a:t>
            </a:r>
          </a:p>
          <a:p>
            <a:pPr lvl="1"/>
            <a:r>
              <a:rPr lang="en-US" dirty="0" smtClean="0"/>
              <a:t>Any FHIR server could serve Profiles (just like Patients, Observations, etc…)</a:t>
            </a:r>
          </a:p>
          <a:p>
            <a:pPr lvl="1"/>
            <a:r>
              <a:rPr lang="en-US" dirty="0" smtClean="0"/>
              <a:t>So, any FHIR server is a profile repository!</a:t>
            </a:r>
          </a:p>
          <a:p>
            <a:pPr lvl="1"/>
            <a:r>
              <a:rPr lang="en-US" dirty="0" smtClean="0"/>
              <a:t>You can send a resource and the profile it conforms to in the same bundle</a:t>
            </a:r>
          </a:p>
          <a:p>
            <a:endParaRPr lang="en-US" dirty="0" smtClean="0"/>
          </a:p>
          <a:p>
            <a:r>
              <a:rPr lang="en-US" dirty="0" smtClean="0"/>
              <a:t>A resource is simply referred to by its URI:</a:t>
            </a:r>
          </a:p>
          <a:p>
            <a:pPr marL="742950" lvl="2" indent="-342900">
              <a:buSzPct val="75000"/>
            </a:pPr>
            <a:r>
              <a:rPr lang="en-US" dirty="0"/>
              <a:t>e.g. </a:t>
            </a:r>
            <a:r>
              <a:rPr lang="en-US" dirty="0" smtClean="0"/>
              <a:t>https://hl7.org/fhir/Profile/iso-21090</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177</a:t>
            </a:fld>
            <a:endParaRPr lang="en-CA"/>
          </a:p>
        </p:txBody>
      </p:sp>
    </p:spTree>
    <p:extLst>
      <p:ext uri="{BB962C8B-B14F-4D97-AF65-F5344CB8AC3E}">
        <p14:creationId xmlns="" xmlns:p14="http://schemas.microsoft.com/office/powerpoint/2010/main" val="330481952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profiles</a:t>
            </a:r>
            <a:endParaRPr lang="en-US" dirty="0"/>
          </a:p>
        </p:txBody>
      </p:sp>
      <p:sp>
        <p:nvSpPr>
          <p:cNvPr id="3" name="Content Placeholder 2"/>
          <p:cNvSpPr>
            <a:spLocks noGrp="1"/>
          </p:cNvSpPr>
          <p:nvPr>
            <p:ph idx="1"/>
          </p:nvPr>
        </p:nvSpPr>
        <p:spPr/>
        <p:txBody>
          <a:bodyPr/>
          <a:lstStyle/>
          <a:p>
            <a:r>
              <a:rPr lang="en-US" dirty="0" smtClean="0"/>
              <a:t>When communicating a resource, you can indicate the profiles it conforms to.</a:t>
            </a:r>
          </a:p>
          <a:p>
            <a:r>
              <a:rPr lang="en-US" dirty="0" smtClean="0"/>
              <a:t>A server might explicitly state it only accepts resources conforming to a certain profile (and verify!)</a:t>
            </a:r>
          </a:p>
          <a:p>
            <a:r>
              <a:rPr lang="en-US" dirty="0" smtClean="0"/>
              <a:t>You can ask a FHIR server to validate a resource against a given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178</a:t>
            </a:fld>
            <a:endParaRPr lang="en-CA"/>
          </a:p>
        </p:txBody>
      </p:sp>
    </p:spTree>
    <p:extLst>
      <p:ext uri="{BB962C8B-B14F-4D97-AF65-F5344CB8AC3E}">
        <p14:creationId xmlns="" xmlns:p14="http://schemas.microsoft.com/office/powerpoint/2010/main" val="381364714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2729305" y="2312064"/>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pic>
        <p:nvPicPr>
          <p:cNvPr id="21" name="Picture 7" descr="http://www.freeworldmaps.net/europe/netherlands/netherlands-politcal-map-highres.jpg"/>
          <p:cNvPicPr>
            <a:picLocks noChangeAspect="1" noChangeArrowheads="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1547664" y="3229031"/>
            <a:ext cx="781396" cy="113607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nvGrpSpPr>
          <p:cNvPr id="2" name="Group 1"/>
          <p:cNvGrpSpPr/>
          <p:nvPr/>
        </p:nvGrpSpPr>
        <p:grpSpPr>
          <a:xfrm>
            <a:off x="971600" y="4684303"/>
            <a:ext cx="1757705" cy="1553009"/>
            <a:chOff x="1068853" y="3382231"/>
            <a:chExt cx="1757705" cy="1164757"/>
          </a:xfrm>
        </p:grpSpPr>
        <p:pic>
          <p:nvPicPr>
            <p:cNvPr id="25"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68853" y="3614434"/>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742449" y="3382231"/>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869494" y="3925285"/>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a:xfrm>
            <a:off x="395536" y="332657"/>
            <a:ext cx="6552728" cy="1152128"/>
          </a:xfrm>
        </p:spPr>
        <p:txBody>
          <a:bodyPr/>
          <a:lstStyle/>
          <a:p>
            <a:r>
              <a:rPr lang="en-US" dirty="0" smtClean="0"/>
              <a:t>Who publishes?</a:t>
            </a:r>
            <a:endParaRPr lang="en-US" dirty="0"/>
          </a:p>
        </p:txBody>
      </p:sp>
      <p:sp>
        <p:nvSpPr>
          <p:cNvPr id="6" name="TextBox 5"/>
          <p:cNvSpPr txBox="1"/>
          <p:nvPr/>
        </p:nvSpPr>
        <p:spPr>
          <a:xfrm>
            <a:off x="3851920" y="2339588"/>
            <a:ext cx="4608512" cy="369332"/>
          </a:xfrm>
          <a:prstGeom prst="rect">
            <a:avLst/>
          </a:prstGeom>
          <a:noFill/>
        </p:spPr>
        <p:txBody>
          <a:bodyPr wrap="square" rtlCol="0">
            <a:spAutoFit/>
          </a:bodyPr>
          <a:lstStyle/>
          <a:p>
            <a:r>
              <a:rPr lang="en-US" dirty="0" smtClean="0"/>
              <a:t>http://www.hl7.org/fhir/Profile/iso-21090</a:t>
            </a:r>
            <a:endParaRPr lang="nl-NL" dirty="0"/>
          </a:p>
        </p:txBody>
      </p:sp>
      <p:pic>
        <p:nvPicPr>
          <p:cNvPr id="1026" name="Picture 2" descr=" by Allen Enterprises"/>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53431" y="1673464"/>
            <a:ext cx="1432132" cy="1432132"/>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3851921" y="3638249"/>
            <a:ext cx="4608512" cy="369332"/>
          </a:xfrm>
          <a:prstGeom prst="rect">
            <a:avLst/>
          </a:prstGeom>
          <a:noFill/>
        </p:spPr>
        <p:txBody>
          <a:bodyPr wrap="square" rtlCol="0">
            <a:spAutoFit/>
          </a:bodyPr>
          <a:lstStyle/>
          <a:p>
            <a:r>
              <a:rPr lang="en-US" dirty="0" smtClean="0"/>
              <a:t>http://www.hl7.nl/fhir/Profile/patient-nl</a:t>
            </a:r>
            <a:endParaRPr lang="nl-NL" dirty="0"/>
          </a:p>
        </p:txBody>
      </p:sp>
      <p:sp>
        <p:nvSpPr>
          <p:cNvPr id="19" name="TextBox 18"/>
          <p:cNvSpPr txBox="1"/>
          <p:nvPr/>
        </p:nvSpPr>
        <p:spPr>
          <a:xfrm>
            <a:off x="3851920" y="5147900"/>
            <a:ext cx="4608512" cy="369332"/>
          </a:xfrm>
          <a:prstGeom prst="rect">
            <a:avLst/>
          </a:prstGeom>
          <a:noFill/>
        </p:spPr>
        <p:txBody>
          <a:bodyPr wrap="square" rtlCol="0">
            <a:spAutoFit/>
          </a:bodyPr>
          <a:lstStyle/>
          <a:p>
            <a:r>
              <a:rPr lang="en-US" dirty="0" smtClean="0"/>
              <a:t>http://www.health4all.org/fhir/Profile/</a:t>
            </a:r>
            <a:endParaRPr lang="nl-NL" dirty="0"/>
          </a:p>
        </p:txBody>
      </p:sp>
      <p:sp>
        <p:nvSpPr>
          <p:cNvPr id="12" name="Down Arrow 11"/>
          <p:cNvSpPr/>
          <p:nvPr/>
        </p:nvSpPr>
        <p:spPr>
          <a:xfrm rot="10800000">
            <a:off x="165336" y="2207199"/>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 xmlns:p14="http://schemas.microsoft.com/office/powerpoint/2010/main" val="2952938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 xmlns:p14="http://schemas.microsoft.com/office/powerpoint/2010/main" val="7267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180</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Description,</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baseline="0" dirty="0" smtClean="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19872" y="2653271"/>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and </a:t>
            </a:r>
            <a:r>
              <a:rPr kumimoji="0" lang="en-US" sz="1800" b="1" i="0" u="none" strike="noStrike" cap="none" normalizeH="0" baseline="0" dirty="0" err="1" smtClean="0">
                <a:ln>
                  <a:noFill/>
                </a:ln>
                <a:solidFill>
                  <a:schemeClr val="tx1"/>
                </a:solidFill>
                <a:effectLst/>
                <a:latin typeface="Arial" charset="0"/>
              </a:rPr>
              <a:t>Datatype</a:t>
            </a:r>
            <a:r>
              <a:rPr kumimoji="0" lang="en-US" sz="1800" b="1" i="0" u="none" strike="noStrike" cap="none" normalizeH="0" baseline="0" dirty="0" smtClean="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419872" y="3987062"/>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6497617" y="1789175"/>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Conformance</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2" name="Rectangle 11"/>
          <p:cNvSpPr/>
          <p:nvPr/>
        </p:nvSpPr>
        <p:spPr bwMode="auto">
          <a:xfrm>
            <a:off x="6444208" y="28169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5" name="Straight Arrow Connector 14"/>
          <p:cNvCxnSpPr/>
          <p:nvPr/>
        </p:nvCxnSpPr>
        <p:spPr bwMode="auto">
          <a:xfrm flipH="1">
            <a:off x="5736031" y="2450167"/>
            <a:ext cx="783357" cy="26547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2" idx="1"/>
            <a:endCxn id="7" idx="3"/>
          </p:cNvCxnSpPr>
          <p:nvPr/>
        </p:nvCxnSpPr>
        <p:spPr bwMode="auto">
          <a:xfrm flipH="1" flipV="1">
            <a:off x="5796136" y="3247337"/>
            <a:ext cx="648072" cy="1643"/>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a:off x="4067944" y="4509120"/>
            <a:ext cx="0" cy="960594"/>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841403"/>
            <a:ext cx="576064" cy="1413617"/>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0" name="Rectangle 29"/>
          <p:cNvSpPr/>
          <p:nvPr/>
        </p:nvSpPr>
        <p:spPr bwMode="auto">
          <a:xfrm>
            <a:off x="6444208" y="3861048"/>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 in Resource instance</a:t>
            </a:r>
          </a:p>
        </p:txBody>
      </p:sp>
      <p:cxnSp>
        <p:nvCxnSpPr>
          <p:cNvPr id="31" name="Straight Arrow Connector 30"/>
          <p:cNvCxnSpPr>
            <a:stCxn id="30" idx="1"/>
            <a:endCxn id="8" idx="3"/>
          </p:cNvCxnSpPr>
          <p:nvPr/>
        </p:nvCxnSpPr>
        <p:spPr bwMode="auto">
          <a:xfrm flipH="1" flipV="1">
            <a:off x="5796136" y="4248091"/>
            <a:ext cx="648072" cy="45005"/>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8" name="Rectangle 17"/>
          <p:cNvSpPr/>
          <p:nvPr/>
        </p:nvSpPr>
        <p:spPr bwMode="auto">
          <a:xfrm>
            <a:off x="3408986" y="1988840"/>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Search Parameter</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cxnSp>
        <p:nvCxnSpPr>
          <p:cNvPr id="29" name="Straight Arrow Connector 28"/>
          <p:cNvCxnSpPr>
            <a:stCxn id="11" idx="1"/>
            <a:endCxn id="18" idx="3"/>
          </p:cNvCxnSpPr>
          <p:nvPr/>
        </p:nvCxnSpPr>
        <p:spPr bwMode="auto">
          <a:xfrm flipH="1">
            <a:off x="5785250" y="2221223"/>
            <a:ext cx="712367" cy="2864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 xmlns:p14="http://schemas.microsoft.com/office/powerpoint/2010/main" val="15454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P spid="30" grpId="0" animBg="1"/>
      <p:bldP spid="1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 design</a:t>
            </a:r>
            <a:endParaRPr lang="en-US" dirty="0"/>
          </a:p>
        </p:txBody>
      </p:sp>
      <p:sp>
        <p:nvSpPr>
          <p:cNvPr id="3" name="Content Placeholder 2"/>
          <p:cNvSpPr>
            <a:spLocks noGrp="1"/>
          </p:cNvSpPr>
          <p:nvPr>
            <p:ph idx="1"/>
          </p:nvPr>
        </p:nvSpPr>
        <p:spPr/>
        <p:txBody>
          <a:bodyPr/>
          <a:lstStyle/>
          <a:p>
            <a:r>
              <a:rPr lang="en-US" dirty="0" smtClean="0"/>
              <a:t>Make a profile with just extensions</a:t>
            </a:r>
          </a:p>
          <a:p>
            <a:r>
              <a:rPr lang="en-US" dirty="0" smtClean="0"/>
              <a:t>Make a profile with just 1 resource + extensions on that resource</a:t>
            </a:r>
          </a:p>
          <a:p>
            <a:r>
              <a:rPr lang="en-US" dirty="0" smtClean="0"/>
              <a:t>Make a profile that includes all constraints on resources and data types in a message or document</a:t>
            </a:r>
          </a:p>
          <a:p>
            <a:r>
              <a:rPr lang="en-US" dirty="0" smtClean="0"/>
              <a:t>Make a profile with all (say national) resources +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181</a:t>
            </a:fld>
            <a:endParaRPr lang="en-CA" dirty="0"/>
          </a:p>
        </p:txBody>
      </p:sp>
    </p:spTree>
    <p:extLst>
      <p:ext uri="{BB962C8B-B14F-4D97-AF65-F5344CB8AC3E}">
        <p14:creationId xmlns="" xmlns:p14="http://schemas.microsoft.com/office/powerpoint/2010/main" val="11813756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metadata</a:t>
            </a:r>
            <a:endParaRPr lang="en-US" dirty="0"/>
          </a:p>
        </p:txBody>
      </p:sp>
      <p:sp>
        <p:nvSpPr>
          <p:cNvPr id="3" name="Content Placeholder 2"/>
          <p:cNvSpPr>
            <a:spLocks noGrp="1"/>
          </p:cNvSpPr>
          <p:nvPr>
            <p:ph idx="1"/>
          </p:nvPr>
        </p:nvSpPr>
        <p:spPr/>
        <p:txBody>
          <a:bodyPr/>
          <a:lstStyle/>
          <a:p>
            <a:r>
              <a:rPr lang="en-US" sz="1800" dirty="0" smtClean="0"/>
              <a:t>Identifier: </a:t>
            </a:r>
            <a:r>
              <a:rPr lang="en-US" sz="1800" i="1" dirty="0" smtClean="0"/>
              <a:t>Universally unique</a:t>
            </a:r>
            <a:r>
              <a:rPr lang="en-US" sz="1800" dirty="0" smtClean="0"/>
              <a:t> identifier, assigned by author value=“urn:hl7.org:extensions:iso-21090“ or “2.16.840.1.113883.10.20.2.1”</a:t>
            </a:r>
          </a:p>
          <a:p>
            <a:r>
              <a:rPr lang="en-US" sz="1800" dirty="0" smtClean="0"/>
              <a:t>Version: Version of the profile, manually maintained by author. Suggested format: a timestamp (e.g.  2013-01-01T12:34:45)</a:t>
            </a:r>
          </a:p>
          <a:p>
            <a:r>
              <a:rPr lang="en-US" sz="1800" dirty="0" smtClean="0"/>
              <a:t>Name: Free natural text name (e.g. “ISO 21090 Data Type Extensions”)</a:t>
            </a:r>
          </a:p>
          <a:p>
            <a:r>
              <a:rPr lang="en-US" sz="1800" dirty="0" smtClean="0"/>
              <a:t>Publisher: organization or individual responsible for publishing. Should be populated (e.g. “FHIR Project Team“)</a:t>
            </a:r>
          </a:p>
          <a:p>
            <a:r>
              <a:rPr lang="en-US" sz="1800" dirty="0" smtClean="0"/>
              <a:t>Telecom: one or more contact points of the publisher (telephone, email, website </a:t>
            </a:r>
            <a:r>
              <a:rPr lang="en-US" sz="1800" dirty="0" err="1" smtClean="0"/>
              <a:t>etc</a:t>
            </a:r>
            <a:r>
              <a:rPr lang="en-US" sz="1800" dirty="0" smtClean="0"/>
              <a:t>,)</a:t>
            </a:r>
          </a:p>
          <a:p>
            <a:r>
              <a:rPr lang="en-US" sz="1800" dirty="0" smtClean="0"/>
              <a:t>Description: longer description of the contents of the profile</a:t>
            </a:r>
          </a:p>
          <a:p>
            <a:r>
              <a:rPr lang="en-US" sz="1800" dirty="0" smtClean="0"/>
              <a:t>Code: one or more coded descriptions to help with finding the profile</a:t>
            </a:r>
          </a:p>
          <a:p>
            <a:r>
              <a:rPr lang="en-US" sz="1800" dirty="0" smtClean="0"/>
              <a:t>Status (fixed choice of draft, active, retired) + experimental Y/N</a:t>
            </a:r>
          </a:p>
          <a:p>
            <a:r>
              <a:rPr lang="en-US" sz="1800" dirty="0" smtClean="0"/>
              <a:t>Requirements: scope &amp; usage (the “need” or “why” of the profile)</a:t>
            </a:r>
          </a:p>
          <a:p>
            <a:r>
              <a:rPr lang="en-US" sz="1800" dirty="0" smtClean="0"/>
              <a:t>Date (of publication), e.g. “2013-07-07"</a:t>
            </a:r>
            <a:endParaRPr lang="en-US" sz="1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182</a:t>
            </a:fld>
            <a:endParaRPr lang="en-CA" dirty="0"/>
          </a:p>
        </p:txBody>
      </p:sp>
    </p:spTree>
    <p:extLst>
      <p:ext uri="{BB962C8B-B14F-4D97-AF65-F5344CB8AC3E}">
        <p14:creationId xmlns="" xmlns:p14="http://schemas.microsoft.com/office/powerpoint/2010/main" val="11246386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fontScale="92500"/>
          </a:bodyPr>
          <a:lstStyle/>
          <a:p>
            <a:r>
              <a:rPr lang="en-US" dirty="0" smtClean="0"/>
              <a:t>Accommodate those elements not supported by 80% of systems</a:t>
            </a:r>
          </a:p>
          <a:p>
            <a:r>
              <a:rPr lang="en-US" dirty="0" smtClean="0"/>
              <a:t>Note - You’re not extending a resource per se, but you specify </a:t>
            </a:r>
            <a:r>
              <a:rPr lang="en-US" i="1" dirty="0" smtClean="0"/>
              <a:t>where an extension may occur</a:t>
            </a:r>
            <a:r>
              <a:rPr lang="en-US" dirty="0" smtClean="0"/>
              <a:t>:</a:t>
            </a:r>
          </a:p>
          <a:p>
            <a:pPr lvl="1"/>
            <a:r>
              <a:rPr lang="en-US" dirty="0" smtClean="0"/>
              <a:t>A specific element within a resource (even root)</a:t>
            </a:r>
          </a:p>
          <a:p>
            <a:pPr lvl="1"/>
            <a:r>
              <a:rPr lang="en-US" dirty="0" smtClean="0"/>
              <a:t>A specific element within a data type</a:t>
            </a:r>
          </a:p>
          <a:p>
            <a:pPr lvl="1"/>
            <a:r>
              <a:rPr lang="en-US" dirty="0" smtClean="0"/>
              <a:t>All elements referencing a data type</a:t>
            </a:r>
          </a:p>
          <a:p>
            <a:pPr lvl="1"/>
            <a:r>
              <a:rPr lang="en-US" dirty="0" smtClean="0"/>
              <a:t>All elements mapping to a specific mapping target</a:t>
            </a:r>
          </a:p>
          <a:p>
            <a:pPr lvl="1"/>
            <a:r>
              <a:rPr lang="en-US" dirty="0" smtClean="0"/>
              <a:t>An extension</a:t>
            </a:r>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183</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pPr/>
              <a:t>3/10/2015</a:t>
            </a:fld>
            <a:endParaRPr lang="en-US"/>
          </a:p>
        </p:txBody>
      </p:sp>
    </p:spTree>
    <p:extLst>
      <p:ext uri="{BB962C8B-B14F-4D97-AF65-F5344CB8AC3E}">
        <p14:creationId xmlns="" xmlns:p14="http://schemas.microsoft.com/office/powerpoint/2010/main" val="334484344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definition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184</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smtClean="0"/>
              <a:t>Note: multiple</a:t>
            </a:r>
          </a:p>
          <a:p>
            <a:r>
              <a:rPr lang="en-US" dirty="0" smtClean="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6551225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support?</a:t>
            </a:r>
            <a:endParaRPr lang="en-US" dirty="0"/>
          </a:p>
        </p:txBody>
      </p:sp>
      <p:sp>
        <p:nvSpPr>
          <p:cNvPr id="3" name="Content Placeholder 2"/>
          <p:cNvSpPr>
            <a:spLocks noGrp="1"/>
          </p:cNvSpPr>
          <p:nvPr>
            <p:ph idx="1"/>
          </p:nvPr>
        </p:nvSpPr>
        <p:spPr/>
        <p:txBody>
          <a:bodyPr/>
          <a:lstStyle/>
          <a:p>
            <a:r>
              <a:rPr lang="en-US" dirty="0" smtClean="0"/>
              <a:t>Authors: SHALL be capable of providing a value for the element and resource</a:t>
            </a:r>
          </a:p>
          <a:p>
            <a:r>
              <a:rPr lang="en-US" dirty="0" smtClean="0"/>
              <a:t>Consumers: SHALL be capable of extracting and doing </a:t>
            </a:r>
            <a:r>
              <a:rPr lang="en-US" u="sng" dirty="0" smtClean="0"/>
              <a:t>something useful</a:t>
            </a:r>
            <a:r>
              <a:rPr lang="en-US" dirty="0" smtClean="0"/>
              <a:t> with the data element. </a:t>
            </a:r>
          </a:p>
          <a:p>
            <a:endParaRPr lang="en-US" dirty="0" smtClean="0"/>
          </a:p>
          <a:p>
            <a:r>
              <a:rPr lang="en-US" dirty="0" smtClean="0"/>
              <a:t>"Something useful" is context dependent. The Profile SHALL describe what it means for applications to “support” the element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185</a:t>
            </a:fld>
            <a:endParaRPr lang="en-CA" dirty="0"/>
          </a:p>
        </p:txBody>
      </p:sp>
    </p:spTree>
    <p:extLst>
      <p:ext uri="{BB962C8B-B14F-4D97-AF65-F5344CB8AC3E}">
        <p14:creationId xmlns="" xmlns:p14="http://schemas.microsoft.com/office/powerpoint/2010/main" val="34802855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186</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70322025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 extension?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187</a:t>
            </a:fld>
            <a:endParaRPr lang="en-CA" dirty="0"/>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2720833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6" name="Content Placeholder 5"/>
          <p:cNvSpPr>
            <a:spLocks noGrp="1"/>
          </p:cNvSpPr>
          <p:nvPr>
            <p:ph idx="1"/>
          </p:nvPr>
        </p:nvSpPr>
        <p:spPr/>
        <p:txBody>
          <a:bodyPr/>
          <a:lstStyle/>
          <a:p>
            <a:r>
              <a:rPr lang="en-US" dirty="0" smtClean="0"/>
              <a:t>Profiles contain “Structures”: a set of constraints on (nested) elements of a Resource or Datatype</a:t>
            </a:r>
          </a:p>
          <a:p>
            <a:r>
              <a:rPr lang="en-US" dirty="0" smtClean="0"/>
              <a:t>You give each structure a “name”, so you can refer to it (e.g. from a Profile Tag)</a:t>
            </a:r>
          </a:p>
          <a:p>
            <a:r>
              <a:rPr lang="en-US" dirty="0" smtClean="0"/>
              <a:t>You can make structures “internal”: local to the package for purpose of reuse</a:t>
            </a:r>
          </a:p>
          <a:p>
            <a:r>
              <a:rPr lang="en-US" dirty="0" smtClean="0"/>
              <a:t>Datatype constraints are always done for reuse of constraints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188</a:t>
            </a:fld>
            <a:endParaRPr lang="en-CA"/>
          </a:p>
        </p:txBody>
      </p:sp>
    </p:spTree>
    <p:extLst>
      <p:ext uri="{BB962C8B-B14F-4D97-AF65-F5344CB8AC3E}">
        <p14:creationId xmlns="" xmlns:p14="http://schemas.microsoft.com/office/powerpoint/2010/main" val="103540020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Constraining cardinality</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189</a:t>
            </a:fld>
            <a:endParaRPr lang="en-CA"/>
          </a:p>
        </p:txBody>
      </p:sp>
      <p:pic>
        <p:nvPicPr>
          <p:cNvPr id="1027" name="Picture 3"/>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66600"/>
          <a:stretch/>
        </p:blipFill>
        <p:spPr bwMode="auto">
          <a:xfrm>
            <a:off x="380999" y="1711326"/>
            <a:ext cx="6351241" cy="21986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90323" y="2458124"/>
            <a:ext cx="1528124" cy="35321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75856" y="2711420"/>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627784" y="281133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627784" y="280408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18141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16412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 xmlns:p14="http://schemas.microsoft.com/office/powerpoint/2010/main" val="475480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08646" y="2209800"/>
            <a:ext cx="5943600" cy="41422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Implementer Focus is…</a:t>
            </a:r>
            <a:endParaRPr lang="en-US" dirty="0"/>
          </a:p>
        </p:txBody>
      </p:sp>
      <p:sp>
        <p:nvSpPr>
          <p:cNvPr id="4" name="Slide Number Placeholder 3"/>
          <p:cNvSpPr>
            <a:spLocks noGrp="1"/>
          </p:cNvSpPr>
          <p:nvPr>
            <p:ph type="sldNum" sz="quarter" idx="4"/>
          </p:nvPr>
        </p:nvSpPr>
        <p:spPr/>
        <p:txBody>
          <a:bodyPr/>
          <a:lstStyle/>
          <a:p>
            <a:endParaRPr lang="en-CA" dirty="0"/>
          </a:p>
        </p:txBody>
      </p:sp>
      <p:sp>
        <p:nvSpPr>
          <p:cNvPr id="6" name="Rectangle 5"/>
          <p:cNvSpPr/>
          <p:nvPr/>
        </p:nvSpPr>
        <p:spPr>
          <a:xfrm>
            <a:off x="403746" y="1676400"/>
            <a:ext cx="8153400" cy="523220"/>
          </a:xfrm>
          <a:prstGeom prst="rect">
            <a:avLst/>
          </a:prstGeom>
        </p:spPr>
        <p:txBody>
          <a:bodyPr wrap="square">
            <a:spAutoFit/>
          </a:bodyPr>
          <a:lstStyle/>
          <a:p>
            <a:pPr algn="ctr"/>
            <a:r>
              <a:rPr lang="en-US" sz="2800" b="1" dirty="0">
                <a:latin typeface="Courier New" panose="02070309020205020404" pitchFamily="49" charset="0"/>
                <a:cs typeface="Courier New" panose="02070309020205020404" pitchFamily="49" charset="0"/>
              </a:rPr>
              <a:t>http://</a:t>
            </a:r>
            <a:r>
              <a:rPr lang="en-US" sz="2800" b="1" dirty="0" smtClean="0">
                <a:latin typeface="Courier New" panose="02070309020205020404" pitchFamily="49" charset="0"/>
                <a:cs typeface="Courier New" panose="02070309020205020404" pitchFamily="49" charset="0"/>
              </a:rPr>
              <a:t>hl7.org/fhir/downloads.html</a:t>
            </a:r>
            <a:endParaRPr lang="nl-NL" sz="2800" b="1" dirty="0">
              <a:latin typeface="Courier New" panose="02070309020205020404" pitchFamily="49" charset="0"/>
              <a:cs typeface="Courier New" panose="02070309020205020404" pitchFamily="49" charset="0"/>
            </a:endParaRPr>
          </a:p>
        </p:txBody>
      </p:sp>
    </p:spTree>
    <p:extLst>
      <p:ext uri="{BB962C8B-B14F-4D97-AF65-F5344CB8AC3E}">
        <p14:creationId xmlns="" xmlns:p14="http://schemas.microsoft.com/office/powerpoint/2010/main" val="4656731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value domains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190</a:t>
            </a:fld>
            <a:endParaRPr lang="en-CA" dirty="0"/>
          </a:p>
        </p:txBody>
      </p:sp>
      <p:pic>
        <p:nvPicPr>
          <p:cNvPr id="5" name="Picture 3"/>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smtClean="0"/>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 profiled </a:t>
            </a:r>
            <a:r>
              <a:rPr lang="en-US" dirty="0" err="1" smtClean="0"/>
              <a:t>datatype</a:t>
            </a:r>
            <a:r>
              <a:rPr lang="en-US" dirty="0" smtClean="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176494524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Contextualize narrative</a:t>
            </a:r>
            <a:endParaRPr lang="en-US" dirty="0"/>
          </a:p>
        </p:txBody>
      </p:sp>
      <p:sp>
        <p:nvSpPr>
          <p:cNvPr id="3" name="Content Placeholder 2"/>
          <p:cNvSpPr>
            <a:spLocks noGrp="1"/>
          </p:cNvSpPr>
          <p:nvPr>
            <p:ph idx="1"/>
          </p:nvPr>
        </p:nvSpPr>
        <p:spPr/>
        <p:txBody>
          <a:bodyPr/>
          <a:lstStyle/>
          <a:p>
            <a:pPr marL="0" indent="0">
              <a:buNone/>
            </a:pPr>
            <a:r>
              <a:rPr lang="en-US" dirty="0" smtClean="0"/>
              <a:t>Override the base spec’s descriptions by adding context specific narrative:</a:t>
            </a:r>
          </a:p>
          <a:p>
            <a:pPr lvl="1"/>
            <a:r>
              <a:rPr lang="en-US" dirty="0" smtClean="0"/>
              <a:t>short : string 1..1</a:t>
            </a:r>
          </a:p>
          <a:p>
            <a:pPr lvl="1"/>
            <a:r>
              <a:rPr lang="en-US" dirty="0" smtClean="0"/>
              <a:t>formal : string 1..1</a:t>
            </a:r>
          </a:p>
          <a:p>
            <a:pPr lvl="1"/>
            <a:r>
              <a:rPr lang="en-US" dirty="0" smtClean="0"/>
              <a:t>comments : string 0..1</a:t>
            </a:r>
          </a:p>
          <a:p>
            <a:pPr lvl="1"/>
            <a:r>
              <a:rPr lang="en-US" dirty="0" smtClean="0"/>
              <a:t>requirements : string 0..1</a:t>
            </a:r>
          </a:p>
          <a:p>
            <a:pPr lvl="1"/>
            <a:r>
              <a:rPr lang="en-US" dirty="0" smtClean="0"/>
              <a:t>synonym : string 0..*</a:t>
            </a:r>
          </a:p>
          <a:p>
            <a:pPr lvl="1"/>
            <a:r>
              <a:rPr lang="en-US" dirty="0" smtClean="0"/>
              <a:t>example[x] : 0..1 (example value!)</a:t>
            </a:r>
          </a:p>
          <a:p>
            <a:pPr lvl="1"/>
            <a:r>
              <a:rPr lang="en-US" dirty="0" smtClean="0"/>
              <a:t>mappings : 0..* (more specific mappings)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191</a:t>
            </a:fld>
            <a:endParaRPr lang="en-CA" dirty="0"/>
          </a:p>
        </p:txBody>
      </p:sp>
    </p:spTree>
    <p:extLst>
      <p:ext uri="{BB962C8B-B14F-4D97-AF65-F5344CB8AC3E}">
        <p14:creationId xmlns="" xmlns:p14="http://schemas.microsoft.com/office/powerpoint/2010/main" val="204043310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bindings</a:t>
            </a:r>
            <a:endParaRPr lang="en-US" dirty="0"/>
          </a:p>
        </p:txBody>
      </p:sp>
      <p:sp>
        <p:nvSpPr>
          <p:cNvPr id="3" name="Content Placeholder 2"/>
          <p:cNvSpPr>
            <a:spLocks noGrp="1"/>
          </p:cNvSpPr>
          <p:nvPr>
            <p:ph idx="1"/>
          </p:nvPr>
        </p:nvSpPr>
        <p:spPr/>
        <p:txBody>
          <a:bodyPr/>
          <a:lstStyle/>
          <a:p>
            <a:r>
              <a:rPr lang="en-US" dirty="0" smtClean="0"/>
              <a:t>Depending on “core” spec, you can:</a:t>
            </a:r>
          </a:p>
          <a:p>
            <a:pPr lvl="1"/>
            <a:r>
              <a:rPr lang="en-US" dirty="0" smtClean="0"/>
              <a:t>“fixed”: not specify a different binding</a:t>
            </a:r>
          </a:p>
          <a:p>
            <a:pPr lvl="1"/>
            <a:r>
              <a:rPr lang="en-US" dirty="0" smtClean="0"/>
              <a:t>“incomplete”: specify a different binding if needed</a:t>
            </a:r>
          </a:p>
          <a:p>
            <a:pPr lvl="1"/>
            <a:r>
              <a:rPr lang="en-US" dirty="0" smtClean="0"/>
              <a:t>“example”: very likely specify a different binding</a:t>
            </a:r>
          </a:p>
          <a:p>
            <a:r>
              <a:rPr lang="en-US" dirty="0" smtClean="0"/>
              <a:t>Change the bindings as specified in core:</a:t>
            </a:r>
          </a:p>
          <a:p>
            <a:pPr lvl="1"/>
            <a:r>
              <a:rPr lang="en-US" dirty="0" smtClean="0"/>
              <a:t>Define a new </a:t>
            </a:r>
            <a:r>
              <a:rPr lang="en-US" dirty="0" err="1" smtClean="0"/>
              <a:t>ValueSet</a:t>
            </a:r>
            <a:r>
              <a:rPr lang="en-US" dirty="0" smtClean="0"/>
              <a:t> </a:t>
            </a:r>
          </a:p>
          <a:p>
            <a:pPr lvl="2"/>
            <a:r>
              <a:rPr lang="en-US" dirty="0" smtClean="0"/>
              <a:t>Allow additional codes, Restrict to a subset</a:t>
            </a:r>
          </a:p>
          <a:p>
            <a:pPr lvl="1"/>
            <a:r>
              <a:rPr lang="en-US" dirty="0" smtClean="0"/>
              <a:t>Specify whether implementers of your profile can deviate from your </a:t>
            </a:r>
            <a:r>
              <a:rPr lang="en-US" dirty="0" err="1" smtClean="0"/>
              <a:t>valueset</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192</a:t>
            </a:fld>
            <a:endParaRPr lang="en-CA" dirty="0"/>
          </a:p>
        </p:txBody>
      </p:sp>
    </p:spTree>
    <p:extLst>
      <p:ext uri="{BB962C8B-B14F-4D97-AF65-F5344CB8AC3E}">
        <p14:creationId xmlns="" xmlns:p14="http://schemas.microsoft.com/office/powerpoint/2010/main" val="155088965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Conformance levels</a:t>
            </a:r>
            <a:endParaRPr lang="en-US" dirty="0"/>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1386957558"/>
              </p:ext>
            </p:extLst>
          </p:nvPr>
        </p:nvGraphicFramePr>
        <p:xfrm>
          <a:off x="395536" y="2924944"/>
          <a:ext cx="8382000" cy="2021840"/>
        </p:xfrm>
        <a:graphic>
          <a:graphicData uri="http://schemas.openxmlformats.org/drawingml/2006/table">
            <a:tbl>
              <a:tblPr firstRow="1" bandRow="1">
                <a:tableStyleId>{5C22544A-7EE6-4342-B048-85BDC9FD1C3A}</a:tableStyleId>
              </a:tblPr>
              <a:tblGrid>
                <a:gridCol w="2794000"/>
                <a:gridCol w="2477120"/>
                <a:gridCol w="3110880"/>
              </a:tblGrid>
              <a:tr h="370840">
                <a:tc>
                  <a:txBody>
                    <a:bodyPr/>
                    <a:lstStyle/>
                    <a:p>
                      <a:endParaRPr lang="nl-NL" dirty="0"/>
                    </a:p>
                  </a:txBody>
                  <a:tcPr/>
                </a:tc>
                <a:tc>
                  <a:txBody>
                    <a:bodyPr/>
                    <a:lstStyle/>
                    <a:p>
                      <a:r>
                        <a:rPr lang="en-US" dirty="0" err="1" smtClean="0"/>
                        <a:t>IsExtensible</a:t>
                      </a:r>
                      <a:r>
                        <a:rPr lang="en-US" dirty="0" smtClean="0"/>
                        <a:t> “N”</a:t>
                      </a:r>
                      <a:endParaRPr lang="nl-NL" dirty="0"/>
                    </a:p>
                  </a:txBody>
                  <a:tcPr/>
                </a:tc>
                <a:tc>
                  <a:txBody>
                    <a:bodyPr/>
                    <a:lstStyle/>
                    <a:p>
                      <a:r>
                        <a:rPr lang="en-US" dirty="0" err="1" smtClean="0"/>
                        <a:t>IsExtensible</a:t>
                      </a:r>
                      <a:r>
                        <a:rPr lang="en-US" baseline="0" dirty="0" smtClean="0"/>
                        <a:t> “Y”</a:t>
                      </a:r>
                      <a:endParaRPr lang="nl-NL" dirty="0"/>
                    </a:p>
                  </a:txBody>
                  <a:tcPr/>
                </a:tc>
              </a:tr>
              <a:tr h="370840">
                <a:tc>
                  <a:txBody>
                    <a:bodyPr/>
                    <a:lstStyle/>
                    <a:p>
                      <a:r>
                        <a:rPr lang="en-US" dirty="0" smtClean="0"/>
                        <a:t>Required “SHALL”</a:t>
                      </a:r>
                    </a:p>
                  </a:txBody>
                  <a:tcPr/>
                </a:tc>
                <a:tc>
                  <a:txBody>
                    <a:bodyPr/>
                    <a:lstStyle/>
                    <a:p>
                      <a:r>
                        <a:rPr lang="en-US" dirty="0" smtClean="0"/>
                        <a:t>Validation error, non-conformant</a:t>
                      </a:r>
                      <a:endParaRPr lang="nl-NL" dirty="0"/>
                    </a:p>
                  </a:txBody>
                  <a:tcPr/>
                </a:tc>
                <a:tc>
                  <a:txBody>
                    <a:bodyPr/>
                    <a:lstStyle/>
                    <a:p>
                      <a:r>
                        <a:rPr lang="en-US" dirty="0" smtClean="0"/>
                        <a:t>Additional codes</a:t>
                      </a:r>
                      <a:r>
                        <a:rPr lang="en-US" baseline="0" dirty="0" smtClean="0"/>
                        <a:t> allowed</a:t>
                      </a:r>
                      <a:endParaRPr lang="nl-NL" dirty="0"/>
                    </a:p>
                  </a:txBody>
                  <a:tcPr/>
                </a:tc>
              </a:tr>
              <a:tr h="370840">
                <a:tc>
                  <a:txBody>
                    <a:bodyPr/>
                    <a:lstStyle/>
                    <a:p>
                      <a:r>
                        <a:rPr lang="en-US" dirty="0" smtClean="0"/>
                        <a:t>Preferred “SHOULD”</a:t>
                      </a:r>
                    </a:p>
                    <a:p>
                      <a:r>
                        <a:rPr lang="en-US" dirty="0" smtClean="0"/>
                        <a:t>“Guidance”</a:t>
                      </a:r>
                      <a:endParaRPr lang="nl-NL" dirty="0"/>
                    </a:p>
                  </a:txBody>
                  <a:tcPr/>
                </a:tc>
                <a:tc>
                  <a:txBody>
                    <a:bodyPr/>
                    <a:lstStyle/>
                    <a:p>
                      <a:r>
                        <a:rPr lang="en-US" dirty="0" smtClean="0"/>
                        <a:t>Validation warning, discouraged</a:t>
                      </a:r>
                      <a:endParaRPr lang="nl-NL" dirty="0"/>
                    </a:p>
                  </a:txBody>
                  <a:tcPr/>
                </a:tc>
                <a:tc>
                  <a:txBody>
                    <a:bodyPr/>
                    <a:lstStyle/>
                    <a:p>
                      <a:r>
                        <a:rPr lang="en-US" baseline="0" dirty="0" smtClean="0"/>
                        <a:t>Supplemental codes likely</a:t>
                      </a:r>
                    </a:p>
                    <a:p>
                      <a:r>
                        <a:rPr lang="en-US" baseline="0" dirty="0" smtClean="0"/>
                        <a:t>Alternatives allowed</a:t>
                      </a:r>
                      <a:endParaRPr lang="nl-NL" dirty="0"/>
                    </a:p>
                  </a:txBody>
                  <a:tcPr/>
                </a:tc>
              </a:tr>
              <a:tr h="370840">
                <a:tc>
                  <a:txBody>
                    <a:bodyPr/>
                    <a:lstStyle/>
                    <a:p>
                      <a:r>
                        <a:rPr lang="en-US" dirty="0" smtClean="0"/>
                        <a:t>Example “MAY”</a:t>
                      </a:r>
                      <a:endParaRPr lang="nl-NL" dirty="0"/>
                    </a:p>
                  </a:txBody>
                  <a:tcPr/>
                </a:tc>
                <a:tc gridSpan="2">
                  <a:txBody>
                    <a:bodyPr/>
                    <a:lstStyle/>
                    <a:p>
                      <a:pPr algn="ctr"/>
                      <a:r>
                        <a:rPr lang="en-US" dirty="0" smtClean="0"/>
                        <a:t>Just a suggestion, no preference</a:t>
                      </a:r>
                      <a:endParaRPr lang="nl-NL" dirty="0"/>
                    </a:p>
                  </a:txBody>
                  <a:tcPr/>
                </a:tc>
                <a:tc hMerge="1">
                  <a:txBody>
                    <a:bodyPr/>
                    <a:lstStyle/>
                    <a:p>
                      <a:endParaRPr lang="nl-NL" dirty="0"/>
                    </a:p>
                  </a:txBody>
                  <a:tcPr/>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193</a:t>
            </a:fld>
            <a:endParaRPr lang="en-CA" dirty="0"/>
          </a:p>
        </p:txBody>
      </p:sp>
      <p:sp>
        <p:nvSpPr>
          <p:cNvPr id="6" name="TextBox 5"/>
          <p:cNvSpPr txBox="1"/>
          <p:nvPr/>
        </p:nvSpPr>
        <p:spPr>
          <a:xfrm>
            <a:off x="539552" y="2132856"/>
            <a:ext cx="6489918" cy="369332"/>
          </a:xfrm>
          <a:prstGeom prst="rect">
            <a:avLst/>
          </a:prstGeom>
          <a:noFill/>
        </p:spPr>
        <p:txBody>
          <a:bodyPr wrap="none" rtlCol="0">
            <a:spAutoFit/>
          </a:bodyPr>
          <a:lstStyle/>
          <a:p>
            <a:r>
              <a:rPr lang="en-US" dirty="0" smtClean="0"/>
              <a:t>If implementers of your profile choose to have different codes:</a:t>
            </a:r>
            <a:endParaRPr lang="nl-NL" dirty="0"/>
          </a:p>
        </p:txBody>
      </p:sp>
    </p:spTree>
    <p:extLst>
      <p:ext uri="{BB962C8B-B14F-4D97-AF65-F5344CB8AC3E}">
        <p14:creationId xmlns="" xmlns:p14="http://schemas.microsoft.com/office/powerpoint/2010/main" val="112334806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ValueSets</a:t>
            </a:r>
            <a:endParaRPr lang="en-US" dirty="0"/>
          </a:p>
        </p:txBody>
      </p:sp>
      <p:sp>
        <p:nvSpPr>
          <p:cNvPr id="3" name="Content Placeholder 2"/>
          <p:cNvSpPr>
            <a:spLocks noGrp="1"/>
          </p:cNvSpPr>
          <p:nvPr>
            <p:ph idx="1"/>
          </p:nvPr>
        </p:nvSpPr>
        <p:spPr/>
        <p:txBody>
          <a:bodyPr/>
          <a:lstStyle/>
          <a:p>
            <a:r>
              <a:rPr lang="en-US" b="1" dirty="0" smtClean="0"/>
              <a:t>A “true” FHIR </a:t>
            </a:r>
            <a:r>
              <a:rPr lang="en-US" b="1" dirty="0" err="1" smtClean="0"/>
              <a:t>ValueSet</a:t>
            </a:r>
            <a:r>
              <a:rPr lang="en-US" b="1" dirty="0" smtClean="0"/>
              <a:t> resource (may be version specific)</a:t>
            </a:r>
          </a:p>
          <a:p>
            <a:r>
              <a:rPr lang="en-US" dirty="0" smtClean="0"/>
              <a:t>A general reference to some web content that defines a set of codes. (e.g. mime types). </a:t>
            </a:r>
          </a:p>
          <a:p>
            <a:r>
              <a:rPr lang="en-US" dirty="0" smtClean="0"/>
              <a:t>A textual description of the possible codes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194</a:t>
            </a:fld>
            <a:endParaRPr lang="en-CA" dirty="0"/>
          </a:p>
        </p:txBody>
      </p:sp>
    </p:spTree>
    <p:extLst>
      <p:ext uri="{BB962C8B-B14F-4D97-AF65-F5344CB8AC3E}">
        <p14:creationId xmlns="" xmlns:p14="http://schemas.microsoft.com/office/powerpoint/2010/main" val="86425869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195</a:t>
            </a:fld>
            <a:endParaRPr lang="en-CA"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19075"/>
            <a:ext cx="5619750" cy="64182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5148064" y="1802986"/>
            <a:ext cx="3672408" cy="3231654"/>
          </a:xfrm>
          <a:prstGeom prst="rect">
            <a:avLst/>
          </a:prstGeom>
          <a:no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a:p>
            <a:pPr marL="285750" indent="-285750">
              <a:buFont typeface="Arial" panose="020B0604020202020204" pitchFamily="34" charset="0"/>
              <a:buChar char="•"/>
            </a:pPr>
            <a:endParaRPr lang="en-US" dirty="0" smtClean="0"/>
          </a:p>
          <a:p>
            <a:endParaRPr lang="nl-NL" dirty="0"/>
          </a:p>
        </p:txBody>
      </p:sp>
    </p:spTree>
    <p:extLst>
      <p:ext uri="{BB962C8B-B14F-4D97-AF65-F5344CB8AC3E}">
        <p14:creationId xmlns="" xmlns:p14="http://schemas.microsoft.com/office/powerpoint/2010/main" val="401725270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formal constraints</a:t>
            </a:r>
            <a:endParaRPr lang="en-US" dirty="0"/>
          </a:p>
        </p:txBody>
      </p:sp>
      <p:sp>
        <p:nvSpPr>
          <p:cNvPr id="3" name="Content Placeholder 2"/>
          <p:cNvSpPr>
            <a:spLocks noGrp="1"/>
          </p:cNvSpPr>
          <p:nvPr>
            <p:ph idx="1"/>
          </p:nvPr>
        </p:nvSpPr>
        <p:spPr/>
        <p:txBody>
          <a:bodyPr/>
          <a:lstStyle/>
          <a:p>
            <a:r>
              <a:rPr lang="en-US" dirty="0" smtClean="0"/>
              <a:t>Invariants, co-occurrence</a:t>
            </a:r>
          </a:p>
          <a:p>
            <a:r>
              <a:rPr lang="en-US" dirty="0" smtClean="0"/>
              <a:t>Uses free text (human) + </a:t>
            </a:r>
            <a:r>
              <a:rPr lang="en-US" dirty="0" err="1" smtClean="0"/>
              <a:t>xpath</a:t>
            </a:r>
            <a:r>
              <a:rPr lang="en-US" dirty="0" smtClean="0"/>
              <a:t> (executable)</a:t>
            </a:r>
          </a:p>
          <a:p>
            <a:r>
              <a:rPr lang="en-US" dirty="0" smtClean="0"/>
              <a:t>Constraints should be declared on lowest element in the hierarchy that is common to all nodes referenced by the constraint.</a:t>
            </a:r>
          </a:p>
          <a:p>
            <a:r>
              <a:rPr lang="en-US" dirty="0" smtClean="0"/>
              <a:t>Identified by (local) id, involved elements refer to that id</a:t>
            </a:r>
          </a:p>
          <a:p>
            <a:r>
              <a:rPr lang="en-US" dirty="0" smtClean="0"/>
              <a:t>Specify severity (“error” or “warning”)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196</a:t>
            </a:fld>
            <a:endParaRPr lang="en-CA" dirty="0"/>
          </a:p>
        </p:txBody>
      </p:sp>
    </p:spTree>
    <p:extLst>
      <p:ext uri="{BB962C8B-B14F-4D97-AF65-F5344CB8AC3E}">
        <p14:creationId xmlns="" xmlns:p14="http://schemas.microsoft.com/office/powerpoint/2010/main" val="161342730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3" name="Content Placeholder 2"/>
          <p:cNvSpPr>
            <a:spLocks noGrp="1"/>
          </p:cNvSpPr>
          <p:nvPr>
            <p:ph idx="1"/>
          </p:nvPr>
        </p:nvSpPr>
        <p:spPr>
          <a:xfrm>
            <a:off x="381000" y="4581128"/>
            <a:ext cx="8382000" cy="1512168"/>
          </a:xfrm>
        </p:spPr>
        <p:txBody>
          <a:bodyPr/>
          <a:lstStyle/>
          <a:p>
            <a:r>
              <a:rPr lang="en-US" dirty="0" smtClean="0"/>
              <a:t>Slicing = constraining a repeating element</a:t>
            </a:r>
          </a:p>
          <a:p>
            <a:r>
              <a:rPr lang="en-US" dirty="0" smtClean="0"/>
              <a:t>Base Composition has 0..* “Sections”</a:t>
            </a:r>
          </a:p>
          <a:p>
            <a:r>
              <a:rPr lang="en-US" dirty="0" smtClean="0"/>
              <a:t>Section has 0..1 element with content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197</a:t>
            </a:fld>
            <a:endParaRPr lang="en-CA" dirty="0"/>
          </a:p>
        </p:txBody>
      </p:sp>
      <p:sp>
        <p:nvSpPr>
          <p:cNvPr id="6" name="Rectangle 5"/>
          <p:cNvSpPr/>
          <p:nvPr/>
        </p:nvSpPr>
        <p:spPr bwMode="auto">
          <a:xfrm>
            <a:off x="539552" y="2564904"/>
            <a:ext cx="2880320"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type: </a:t>
            </a:r>
            <a:r>
              <a:rPr lang="en-US" dirty="0" err="1" smtClean="0">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572000" y="2564904"/>
            <a:ext cx="3096344" cy="122413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code: </a:t>
            </a:r>
            <a:r>
              <a:rPr kumimoji="0" lang="en-US" sz="1800" i="0" u="none" strike="noStrike" cap="none" normalizeH="0" baseline="0" dirty="0" err="1" smtClean="0">
                <a:ln>
                  <a:noFill/>
                </a:ln>
                <a:solidFill>
                  <a:schemeClr val="tx1"/>
                </a:solidFill>
                <a:effectLst/>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content: Resource(Any) 0..1</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stCxn id="6" idx="3"/>
          </p:cNvCxnSpPr>
          <p:nvPr/>
        </p:nvCxnSpPr>
        <p:spPr bwMode="auto">
          <a:xfrm>
            <a:off x="3419872" y="3320988"/>
            <a:ext cx="1152128" cy="0"/>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9" name="TextBox 8"/>
          <p:cNvSpPr txBox="1"/>
          <p:nvPr/>
        </p:nvSpPr>
        <p:spPr>
          <a:xfrm>
            <a:off x="3923928" y="2924944"/>
            <a:ext cx="530915" cy="369332"/>
          </a:xfrm>
          <a:prstGeom prst="rect">
            <a:avLst/>
          </a:prstGeom>
          <a:noFill/>
        </p:spPr>
        <p:txBody>
          <a:bodyPr wrap="none" rtlCol="0">
            <a:spAutoFit/>
          </a:bodyPr>
          <a:lstStyle/>
          <a:p>
            <a:r>
              <a:rPr lang="en-US" dirty="0" smtClean="0"/>
              <a:t>0..*</a:t>
            </a:r>
            <a:endParaRPr lang="nl-NL" dirty="0"/>
          </a:p>
        </p:txBody>
      </p:sp>
      <p:sp>
        <p:nvSpPr>
          <p:cNvPr id="12" name="TextBox 11"/>
          <p:cNvSpPr txBox="1"/>
          <p:nvPr/>
        </p:nvSpPr>
        <p:spPr>
          <a:xfrm>
            <a:off x="539552" y="1916832"/>
            <a:ext cx="6912768" cy="369332"/>
          </a:xfrm>
          <a:prstGeom prst="rect">
            <a:avLst/>
          </a:prstGeom>
          <a:noFill/>
        </p:spPr>
        <p:txBody>
          <a:bodyPr wrap="square" rtlCol="0">
            <a:spAutoFit/>
          </a:bodyPr>
          <a:lstStyle/>
          <a:p>
            <a:r>
              <a:rPr lang="en-US" dirty="0" smtClean="0"/>
              <a:t>Schematic view of Composition (aka a Document header)</a:t>
            </a:r>
            <a:endParaRPr lang="nl-NL" dirty="0"/>
          </a:p>
        </p:txBody>
      </p:sp>
    </p:spTree>
    <p:extLst>
      <p:ext uri="{BB962C8B-B14F-4D97-AF65-F5344CB8AC3E}">
        <p14:creationId xmlns="" xmlns:p14="http://schemas.microsoft.com/office/powerpoint/2010/main" val="316675512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 into a CCD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198</a:t>
            </a:fld>
            <a:endParaRPr lang="en-CA" dirty="0"/>
          </a:p>
        </p:txBody>
      </p:sp>
      <p:sp>
        <p:nvSpPr>
          <p:cNvPr id="6" name="Rectangle 5"/>
          <p:cNvSpPr/>
          <p:nvPr/>
        </p:nvSpPr>
        <p:spPr bwMode="auto">
          <a:xfrm>
            <a:off x="755576" y="1988840"/>
            <a:ext cx="2304256"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eaLnBrk="0" fontAlgn="base" hangingPunct="0">
              <a:spcBef>
                <a:spcPct val="0"/>
              </a:spcBef>
              <a:spcAft>
                <a:spcPct val="0"/>
              </a:spcAft>
            </a:pPr>
            <a:r>
              <a:rPr lang="en-US" dirty="0" smtClean="0">
                <a:latin typeface="Arial" charset="0"/>
              </a:rPr>
              <a:t>type </a:t>
            </a:r>
            <a:r>
              <a:rPr lang="en-US" dirty="0">
                <a:latin typeface="Arial" charset="0"/>
              </a:rPr>
              <a:t>= “34133-9” “Summarization of </a:t>
            </a:r>
          </a:p>
          <a:p>
            <a:pPr eaLnBrk="0" fontAlgn="base" hangingPunct="0">
              <a:spcBef>
                <a:spcPct val="0"/>
              </a:spcBef>
              <a:spcAft>
                <a:spcPct val="0"/>
              </a:spcAft>
            </a:pPr>
            <a:r>
              <a:rPr lang="en-US" dirty="0">
                <a:latin typeface="Arial" charset="0"/>
              </a:rPr>
              <a:t>episode note”</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067944" y="19888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a:t>
            </a:r>
            <a:r>
              <a:rPr lang="en-US" dirty="0" smtClean="0">
                <a:latin typeface="Arial" charset="0"/>
              </a:rPr>
              <a:t>42348-3 (“</a:t>
            </a:r>
            <a:r>
              <a:rPr lang="en-US" dirty="0">
                <a:latin typeface="Arial" charset="0"/>
              </a:rPr>
              <a:t>Advance directives</a:t>
            </a:r>
            <a:r>
              <a:rPr lang="en-US" dirty="0" smtClean="0">
                <a:latin typeface="Arial" charset="0"/>
              </a:rPr>
              <a: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endCxn id="7" idx="1"/>
          </p:cNvCxnSpPr>
          <p:nvPr/>
        </p:nvCxnSpPr>
        <p:spPr bwMode="auto">
          <a:xfrm flipV="1">
            <a:off x="3059832" y="2366882"/>
            <a:ext cx="1008112" cy="378042"/>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3" name="Rectangle 12"/>
          <p:cNvSpPr/>
          <p:nvPr/>
        </p:nvSpPr>
        <p:spPr bwMode="auto">
          <a:xfrm>
            <a:off x="4067944" y="28889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11450-4 (“</a:t>
            </a:r>
            <a:r>
              <a:rPr lang="en-US" dirty="0">
                <a:latin typeface="Arial" charset="0"/>
              </a:rPr>
              <a:t>Problem list</a:t>
            </a:r>
            <a:r>
              <a:rPr lang="en-US" dirty="0" smtClean="0">
                <a:latin typeface="Arial" charset="0"/>
              </a:rPr>
              <a:t>”)</a:t>
            </a:r>
            <a:endParaRPr lang="en-US" b="1" dirty="0" smtClean="0">
              <a:latin typeface="Arial" charset="0"/>
            </a:endParaRPr>
          </a:p>
        </p:txBody>
      </p:sp>
      <p:cxnSp>
        <p:nvCxnSpPr>
          <p:cNvPr id="14" name="Straight Arrow Connector 13"/>
          <p:cNvCxnSpPr/>
          <p:nvPr/>
        </p:nvCxnSpPr>
        <p:spPr bwMode="auto">
          <a:xfrm>
            <a:off x="3059832" y="2744924"/>
            <a:ext cx="1008112" cy="522058"/>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bwMode="auto">
          <a:xfrm>
            <a:off x="4067944" y="4293096"/>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 </a:t>
            </a:r>
            <a:r>
              <a:rPr lang="nl-NL" dirty="0" smtClean="0"/>
              <a:t>18776-5 (“</a:t>
            </a:r>
            <a:r>
              <a:rPr lang="nl-NL" dirty="0"/>
              <a:t>Treatment plan</a:t>
            </a:r>
            <a:r>
              <a:rPr lang="nl-NL" dirty="0" smtClean="0"/>
              <a:t>”)</a:t>
            </a:r>
            <a:endParaRPr lang="nl-NL" dirty="0"/>
          </a:p>
          <a:p>
            <a:pPr eaLnBrk="0" fontAlgn="base" hangingPunct="0">
              <a:spcBef>
                <a:spcPct val="0"/>
              </a:spcBef>
              <a:spcAft>
                <a:spcPct val="0"/>
              </a:spcAft>
            </a:pPr>
            <a:endParaRPr lang="en-US" b="1" dirty="0" smtClean="0">
              <a:latin typeface="Arial" charset="0"/>
            </a:endParaRPr>
          </a:p>
        </p:txBody>
      </p:sp>
      <p:cxnSp>
        <p:nvCxnSpPr>
          <p:cNvPr id="19" name="Straight Arrow Connector 18"/>
          <p:cNvCxnSpPr>
            <a:stCxn id="6" idx="3"/>
            <a:endCxn id="18" idx="1"/>
          </p:cNvCxnSpPr>
          <p:nvPr/>
        </p:nvCxnSpPr>
        <p:spPr bwMode="auto">
          <a:xfrm>
            <a:off x="3059832" y="2744924"/>
            <a:ext cx="1008112" cy="1926214"/>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6124818" y="3717032"/>
            <a:ext cx="738664" cy="553998"/>
          </a:xfrm>
          <a:prstGeom prst="rect">
            <a:avLst/>
          </a:prstGeom>
          <a:noFill/>
        </p:spPr>
        <p:txBody>
          <a:bodyPr vert="eaVert" wrap="none" rtlCol="0">
            <a:spAutoFit/>
          </a:bodyPr>
          <a:lstStyle/>
          <a:p>
            <a:r>
              <a:rPr lang="en-US" sz="3600" b="1" dirty="0" smtClean="0"/>
              <a:t>…</a:t>
            </a:r>
            <a:endParaRPr lang="nl-NL" sz="3600" b="1" dirty="0"/>
          </a:p>
        </p:txBody>
      </p:sp>
      <p:sp>
        <p:nvSpPr>
          <p:cNvPr id="24" name="Content Placeholder 2"/>
          <p:cNvSpPr>
            <a:spLocks noGrp="1"/>
          </p:cNvSpPr>
          <p:nvPr>
            <p:ph idx="1"/>
          </p:nvPr>
        </p:nvSpPr>
        <p:spPr>
          <a:xfrm>
            <a:off x="381000" y="5229200"/>
            <a:ext cx="7719392" cy="864096"/>
          </a:xfrm>
        </p:spPr>
        <p:txBody>
          <a:bodyPr/>
          <a:lstStyle/>
          <a:p>
            <a:r>
              <a:rPr lang="en-US" sz="2400" dirty="0" smtClean="0"/>
              <a:t>“Slice” the repeating sections into a fixed set of profiled sections.</a:t>
            </a:r>
          </a:p>
          <a:p>
            <a:r>
              <a:rPr lang="en-US" sz="2400" dirty="0" smtClean="0"/>
              <a:t>“code” is fixed and is called the </a:t>
            </a:r>
            <a:r>
              <a:rPr lang="en-US" sz="2400" i="1" dirty="0" smtClean="0"/>
              <a:t>discriminator</a:t>
            </a:r>
            <a:endParaRPr lang="en-US" sz="2400" dirty="0" smtClean="0"/>
          </a:p>
        </p:txBody>
      </p:sp>
    </p:spTree>
    <p:extLst>
      <p:ext uri="{BB962C8B-B14F-4D97-AF65-F5344CB8AC3E}">
        <p14:creationId xmlns="" xmlns:p14="http://schemas.microsoft.com/office/powerpoint/2010/main" val="305647209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p:txBody>
          <a:bodyPr/>
          <a:lstStyle/>
          <a:p>
            <a:r>
              <a:rPr lang="en-US" dirty="0" smtClean="0"/>
              <a:t>Aggregation: for each </a:t>
            </a:r>
            <a:r>
              <a:rPr lang="en-US" dirty="0" err="1" smtClean="0"/>
              <a:t>ResourceReference</a:t>
            </a:r>
            <a:r>
              <a:rPr lang="en-US" dirty="0" smtClean="0"/>
              <a:t> choose 1..3:</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199</a:t>
            </a:fld>
            <a:endParaRPr lang="en-CA" dirty="0"/>
          </a:p>
        </p:txBody>
      </p:sp>
      <p:graphicFrame>
        <p:nvGraphicFramePr>
          <p:cNvPr id="7" name="Table 6"/>
          <p:cNvGraphicFramePr>
            <a:graphicFrameLocks noGrp="1"/>
          </p:cNvGraphicFramePr>
          <p:nvPr>
            <p:extLst>
              <p:ext uri="{D42A27DB-BD31-4B8C-83A1-F6EECF244321}">
                <p14:modId xmlns="" xmlns:p14="http://schemas.microsoft.com/office/powerpoint/2010/main" val="2302467880"/>
              </p:ext>
            </p:extLst>
          </p:nvPr>
        </p:nvGraphicFramePr>
        <p:xfrm>
          <a:off x="1115616" y="3356992"/>
          <a:ext cx="6912768" cy="2423160"/>
        </p:xfrm>
        <a:graphic>
          <a:graphicData uri="http://schemas.openxmlformats.org/drawingml/2006/table">
            <a:tbl>
              <a:tblPr/>
              <a:tblGrid>
                <a:gridCol w="3456384"/>
                <a:gridCol w="3456384"/>
              </a:tblGrid>
              <a:tr h="0">
                <a:tc>
                  <a:txBody>
                    <a:bodyPr/>
                    <a:lstStyle/>
                    <a:p>
                      <a:pPr fontAlgn="t"/>
                      <a:r>
                        <a:rPr lang="nl-NL" b="1">
                          <a:effectLst/>
                          <a:latin typeface="verdana"/>
                        </a:rPr>
                        <a:t>Code</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contained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 contained resource.</a:t>
                      </a: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t>
                      </a:r>
                      <a:r>
                        <a:rPr lang="en-US" b="0" dirty="0" err="1">
                          <a:effectLst/>
                          <a:latin typeface="verdana"/>
                        </a:rPr>
                        <a:t>to</a:t>
                      </a:r>
                      <a:r>
                        <a:rPr lang="en-US" b="0" dirty="0">
                          <a:effectLst/>
                          <a:latin typeface="verdana"/>
                        </a:rPr>
                        <a:t> a resource that has to be resolved </a:t>
                      </a:r>
                      <a:r>
                        <a:rPr lang="en-US" b="0" dirty="0" smtClean="0">
                          <a:effectLst/>
                          <a:latin typeface="verdana"/>
                        </a:rPr>
                        <a:t>externally</a:t>
                      </a:r>
                      <a:endParaRPr lang="en-US"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points to will be found in the same </a:t>
                      </a:r>
                      <a:r>
                        <a:rPr lang="en-US" b="0" dirty="0" smtClean="0">
                          <a:effectLst/>
                          <a:latin typeface="verdana"/>
                        </a:rPr>
                        <a:t>bundle</a:t>
                      </a:r>
                      <a:endParaRPr lang="en-US" b="0" dirty="0">
                        <a:effectLst/>
                        <a:latin typeface="verdana"/>
                      </a:endParaRPr>
                    </a:p>
                  </a:txBody>
                  <a:tcPr marL="28575" marR="28575" marT="28575" marB="28575">
                    <a:lnL>
                      <a:noFill/>
                    </a:lnL>
                    <a:lnR>
                      <a:noFill/>
                    </a:lnR>
                    <a:lnT>
                      <a:noFill/>
                    </a:lnT>
                    <a:lnB>
                      <a:noFill/>
                    </a:lnB>
                    <a:solidFill>
                      <a:srgbClr val="FFFFFF"/>
                    </a:solidFill>
                  </a:tcPr>
                </a:tc>
              </a:tr>
            </a:tbl>
          </a:graphicData>
        </a:graphic>
      </p:graphicFrame>
    </p:spTree>
    <p:extLst>
      <p:ext uri="{BB962C8B-B14F-4D97-AF65-F5344CB8AC3E}">
        <p14:creationId xmlns="" xmlns:p14="http://schemas.microsoft.com/office/powerpoint/2010/main" val="3214193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1650873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 xmlns:p14="http://schemas.microsoft.com/office/powerpoint/2010/main" val="11389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at run-time</a:t>
            </a:r>
            <a:endParaRPr lang="en-US" dirty="0"/>
          </a:p>
        </p:txBody>
      </p:sp>
      <p:sp>
        <p:nvSpPr>
          <p:cNvPr id="3" name="Content Placeholder 2"/>
          <p:cNvSpPr>
            <a:spLocks noGrp="1"/>
          </p:cNvSpPr>
          <p:nvPr>
            <p:ph idx="1"/>
          </p:nvPr>
        </p:nvSpPr>
        <p:spPr/>
        <p:txBody>
          <a:bodyPr/>
          <a:lstStyle/>
          <a:p>
            <a:r>
              <a:rPr lang="en-US" dirty="0" smtClean="0"/>
              <a:t>In addition to design-time constraints, profiles can be used at run-time</a:t>
            </a:r>
          </a:p>
          <a:p>
            <a:pPr lvl="1"/>
            <a:r>
              <a:rPr lang="en-US" dirty="0" smtClean="0"/>
              <a:t>Load a profile to guide user-entry to meet a particular best practice guideline</a:t>
            </a:r>
          </a:p>
          <a:p>
            <a:pPr lvl="1"/>
            <a:r>
              <a:rPr lang="en-US" dirty="0" smtClean="0"/>
              <a:t>Validate against a profile to determine whether an instance meets certain requirements (e.g. for decision-support)</a:t>
            </a:r>
          </a:p>
          <a:p>
            <a:pPr lvl="1"/>
            <a:r>
              <a:rPr lang="en-US" dirty="0" smtClean="0"/>
              <a:t>Adjust data entry rules on-the-fly to reflect the constraints of a specified server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200</a:t>
            </a:fld>
            <a:endParaRPr lang="en-CA"/>
          </a:p>
        </p:txBody>
      </p:sp>
    </p:spTree>
    <p:extLst>
      <p:ext uri="{BB962C8B-B14F-4D97-AF65-F5344CB8AC3E}">
        <p14:creationId xmlns="" xmlns:p14="http://schemas.microsoft.com/office/powerpoint/2010/main" val="69293964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a:t>
            </a:r>
            <a:endParaRPr lang="en-US" dirty="0"/>
          </a:p>
        </p:txBody>
      </p:sp>
      <p:sp>
        <p:nvSpPr>
          <p:cNvPr id="3" name="Content Placeholder 2"/>
          <p:cNvSpPr>
            <a:spLocks noGrp="1"/>
          </p:cNvSpPr>
          <p:nvPr>
            <p:ph idx="1"/>
          </p:nvPr>
        </p:nvSpPr>
        <p:spPr>
          <a:xfrm>
            <a:off x="381000" y="1828800"/>
            <a:ext cx="5257800" cy="4480520"/>
          </a:xfrm>
        </p:spPr>
        <p:txBody>
          <a:bodyPr/>
          <a:lstStyle/>
          <a:p>
            <a:r>
              <a:rPr lang="en-US" dirty="0" smtClean="0"/>
              <a:t>New (free) tool for editing FHIR Profiles</a:t>
            </a:r>
          </a:p>
          <a:p>
            <a:r>
              <a:rPr lang="en-US" dirty="0" smtClean="0"/>
              <a:t>Undergoing Beta testing – should be released shortly</a:t>
            </a:r>
          </a:p>
          <a:p>
            <a:endParaRPr lang="en-US" dirty="0"/>
          </a:p>
          <a:p>
            <a:r>
              <a:rPr lang="en-US" dirty="0" smtClean="0"/>
              <a:t>Demo?</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201</a:t>
            </a:fld>
            <a:endParaRPr lang="en-CA" dirty="0"/>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67400" y="1828800"/>
            <a:ext cx="2190750" cy="2867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3125117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Conformance</a:t>
            </a:r>
            <a:endParaRPr lang="en-US" dirty="0"/>
          </a:p>
        </p:txBody>
      </p:sp>
      <p:sp>
        <p:nvSpPr>
          <p:cNvPr id="4" name="Content Placeholder 3"/>
          <p:cNvSpPr>
            <a:spLocks noGrp="1"/>
          </p:cNvSpPr>
          <p:nvPr>
            <p:ph idx="1"/>
          </p:nvPr>
        </p:nvSpPr>
        <p:spPr/>
        <p:txBody>
          <a:bodyPr>
            <a:normAutofit/>
          </a:bodyPr>
          <a:lstStyle/>
          <a:p>
            <a:r>
              <a:rPr lang="en-US" sz="2800" dirty="0" smtClean="0"/>
              <a:t>There’s a resource for documenting conformance to FHIR</a:t>
            </a:r>
          </a:p>
          <a:p>
            <a:r>
              <a:rPr lang="en-US" sz="2800" dirty="0" smtClean="0"/>
              <a:t>Can be used for:</a:t>
            </a:r>
          </a:p>
          <a:p>
            <a:pPr lvl="1"/>
            <a:r>
              <a:rPr lang="en-US" sz="2400" dirty="0" smtClean="0"/>
              <a:t>Stating how a specific system instance behaves</a:t>
            </a:r>
          </a:p>
          <a:p>
            <a:pPr lvl="1"/>
            <a:r>
              <a:rPr lang="en-US" sz="2400" dirty="0" smtClean="0"/>
              <a:t>Defining how a software system is capable of behaving (including configuration options)</a:t>
            </a:r>
          </a:p>
          <a:p>
            <a:pPr lvl="1"/>
            <a:r>
              <a:rPr lang="en-US" sz="2400" dirty="0" smtClean="0"/>
              <a:t>Identifying a desired set of behavior (e.g. RFP)</a:t>
            </a:r>
          </a:p>
          <a:p>
            <a:r>
              <a:rPr lang="en-US" sz="2800" dirty="0" smtClean="0"/>
              <a:t>To declare themselves “FHIR Conformant”, a system </a:t>
            </a:r>
            <a:r>
              <a:rPr lang="en-US" sz="2800" b="1" dirty="0" smtClean="0"/>
              <a:t>must</a:t>
            </a:r>
            <a:r>
              <a:rPr lang="en-US" sz="2800" dirty="0" smtClean="0"/>
              <a:t> publish a Conformance instance</a:t>
            </a:r>
          </a:p>
        </p:txBody>
      </p:sp>
      <p:sp>
        <p:nvSpPr>
          <p:cNvPr id="2" name="Slide Number Placeholder 1"/>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202</a:t>
            </a:fld>
            <a:endParaRPr lang="en-CA" dirty="0"/>
          </a:p>
        </p:txBody>
      </p:sp>
    </p:spTree>
    <p:extLst>
      <p:ext uri="{BB962C8B-B14F-4D97-AF65-F5344CB8AC3E}">
        <p14:creationId xmlns="" xmlns:p14="http://schemas.microsoft.com/office/powerpoint/2010/main" val="3783185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br>
              <a:rPr lang="en-US" dirty="0" smtClean="0"/>
            </a:br>
            <a:r>
              <a:rPr lang="en-US" dirty="0" smtClean="0"/>
              <a:t>versions??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203</a:t>
            </a:fld>
            <a:endParaRPr lang="en-CA"/>
          </a:p>
        </p:txBody>
      </p:sp>
      <p:pic>
        <p:nvPicPr>
          <p:cNvPr id="1029"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551597" y="1862116"/>
            <a:ext cx="409660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Which wire formats supported?</a:t>
            </a:r>
          </a:p>
          <a:p>
            <a:pPr marL="285750" indent="-285750">
              <a:buFont typeface="Arial" panose="020B0604020202020204" pitchFamily="34" charset="0"/>
              <a:buChar char="•"/>
            </a:pPr>
            <a:r>
              <a:rPr lang="en-US" dirty="0"/>
              <a:t>Which resources?</a:t>
            </a:r>
          </a:p>
          <a:p>
            <a:pPr marL="285750" indent="-285750">
              <a:buFont typeface="Arial" panose="020B0604020202020204" pitchFamily="34" charset="0"/>
              <a:buChar char="•"/>
            </a:pPr>
            <a:r>
              <a:rPr lang="en-US" dirty="0" smtClean="0"/>
              <a:t>What documents, messages </a:t>
            </a:r>
            <a:r>
              <a:rPr lang="en-US" dirty="0"/>
              <a:t>does the server accept, </a:t>
            </a:r>
            <a:r>
              <a:rPr lang="en-US" dirty="0" smtClean="0"/>
              <a:t>what </a:t>
            </a:r>
            <a:r>
              <a:rPr lang="en-US" dirty="0"/>
              <a:t>does the content look like?</a:t>
            </a:r>
          </a:p>
          <a:p>
            <a:pPr marL="285750" indent="-285750">
              <a:buFont typeface="Arial" panose="020B0604020202020204" pitchFamily="34" charset="0"/>
              <a:buChar char="•"/>
            </a:pPr>
            <a:r>
              <a:rPr lang="en-US" dirty="0"/>
              <a:t>Which protocols? http? </a:t>
            </a:r>
            <a:r>
              <a:rPr lang="en-US" dirty="0" err="1"/>
              <a:t>Mllp</a:t>
            </a:r>
            <a:r>
              <a:rPr lang="en-US" dirty="0"/>
              <a:t>? ftp?</a:t>
            </a:r>
          </a:p>
          <a:p>
            <a:pPr marL="285750" indent="-285750">
              <a:buFont typeface="Arial" panose="020B0604020202020204" pitchFamily="34" charset="0"/>
              <a:buChar char="•"/>
            </a:pPr>
            <a:r>
              <a:rPr lang="en-US" dirty="0" smtClean="0"/>
              <a:t>Which </a:t>
            </a:r>
            <a:r>
              <a:rPr lang="en-US" dirty="0"/>
              <a:t>operations (read, create, update, search)</a:t>
            </a:r>
          </a:p>
          <a:p>
            <a:pPr marL="285750" indent="-285750">
              <a:buFont typeface="Arial" charset="0"/>
              <a:buChar char="•"/>
            </a:pPr>
            <a:r>
              <a:rPr lang="en-US" dirty="0" smtClean="0"/>
              <a:t>Which FHIR version?</a:t>
            </a:r>
          </a:p>
          <a:p>
            <a:pPr marL="285750" indent="-285750">
              <a:buFont typeface="Arial" charset="0"/>
              <a:buChar char="•"/>
            </a:pPr>
            <a:r>
              <a:rPr lang="en-US" dirty="0" smtClean="0"/>
              <a:t>What search operations?</a:t>
            </a:r>
          </a:p>
          <a:p>
            <a:pPr marL="285750" indent="-285750">
              <a:buFont typeface="Arial" charset="0"/>
              <a:buChar char="•"/>
            </a:pPr>
            <a:r>
              <a:rPr lang="en-US" dirty="0" smtClean="0"/>
              <a:t>Is this a test server?</a:t>
            </a:r>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r>
              <a:rPr lang="en-US" b="1" dirty="0" smtClean="0"/>
              <a:t>DO YOU SUPPORT HISTORY</a:t>
            </a:r>
            <a:r>
              <a:rPr lang="en-US" dirty="0" smtClean="0"/>
              <a:t>?</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 xmlns:p14="http://schemas.microsoft.com/office/powerpoint/2010/main" val="684191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conformance</a:t>
            </a:r>
            <a:endParaRPr lang="en-US" dirty="0"/>
          </a:p>
        </p:txBody>
      </p:sp>
      <p:sp>
        <p:nvSpPr>
          <p:cNvPr id="3" name="Content Placeholder 2"/>
          <p:cNvSpPr>
            <a:spLocks noGrp="1"/>
          </p:cNvSpPr>
          <p:nvPr>
            <p:ph idx="1"/>
          </p:nvPr>
        </p:nvSpPr>
        <p:spPr/>
        <p:txBody>
          <a:bodyPr/>
          <a:lstStyle/>
          <a:p>
            <a:r>
              <a:rPr lang="en-US" dirty="0" smtClean="0"/>
              <a:t>Conformance is again, just a Resource</a:t>
            </a:r>
          </a:p>
          <a:p>
            <a:r>
              <a:rPr lang="en-US" dirty="0" smtClean="0"/>
              <a:t>Any FHIR server will publish his own conformance at a special endpoint</a:t>
            </a:r>
          </a:p>
          <a:p>
            <a:r>
              <a:rPr lang="en-US" dirty="0" smtClean="0"/>
              <a:t>A FHIR server may store and publish any number of additional Conformance resources, so you can refer to them</a:t>
            </a:r>
          </a:p>
          <a:p>
            <a:r>
              <a:rPr lang="en-US" sz="3200" dirty="0" err="1" smtClean="0"/>
              <a:t>Validatable</a:t>
            </a:r>
            <a:r>
              <a:rPr lang="en-US" sz="3200" dirty="0" smtClean="0"/>
              <a:t> by automated testing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204</a:t>
            </a:fld>
            <a:endParaRPr lang="en-CA"/>
          </a:p>
        </p:txBody>
      </p:sp>
    </p:spTree>
    <p:extLst>
      <p:ext uri="{BB962C8B-B14F-4D97-AF65-F5344CB8AC3E}">
        <p14:creationId xmlns="" xmlns:p14="http://schemas.microsoft.com/office/powerpoint/2010/main" val="56319805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Conformance at run-time</a:t>
            </a:r>
            <a:endParaRPr lang="en-US" dirty="0"/>
          </a:p>
        </p:txBody>
      </p:sp>
      <p:sp>
        <p:nvSpPr>
          <p:cNvPr id="3" name="Content Placeholder 2"/>
          <p:cNvSpPr>
            <a:spLocks noGrp="1"/>
          </p:cNvSpPr>
          <p:nvPr>
            <p:ph idx="1"/>
          </p:nvPr>
        </p:nvSpPr>
        <p:spPr/>
        <p:txBody>
          <a:bodyPr/>
          <a:lstStyle/>
          <a:p>
            <a:r>
              <a:rPr lang="en-US" dirty="0" smtClean="0"/>
              <a:t>In theory, a client can auto-configure itself based on a declared</a:t>
            </a:r>
            <a:r>
              <a:rPr lang="en-US" baseline="0" dirty="0" smtClean="0"/>
              <a:t> conformance profile</a:t>
            </a:r>
          </a:p>
          <a:p>
            <a:pPr lvl="1"/>
            <a:r>
              <a:rPr lang="en-US" dirty="0" smtClean="0"/>
              <a:t>What resources can be accessed,</a:t>
            </a:r>
            <a:r>
              <a:rPr lang="en-US" baseline="0" dirty="0" smtClean="0"/>
              <a:t> what data elements are used, etc.</a:t>
            </a:r>
          </a:p>
          <a:p>
            <a:pPr lvl="1"/>
            <a:r>
              <a:rPr lang="en-US" baseline="0" dirty="0" smtClean="0"/>
              <a:t>Because the location for a system’s conformance  statement is fixed, all you need is the base URI</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205</a:t>
            </a:fld>
            <a:endParaRPr lang="en-CA"/>
          </a:p>
        </p:txBody>
      </p:sp>
    </p:spTree>
    <p:extLst>
      <p:ext uri="{BB962C8B-B14F-4D97-AF65-F5344CB8AC3E}">
        <p14:creationId xmlns="" xmlns:p14="http://schemas.microsoft.com/office/powerpoint/2010/main" val="98592811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#6</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profile &amp; </a:t>
            </a:r>
          </a:p>
          <a:p>
            <a:pPr algn="ctr"/>
            <a:r>
              <a:rPr lang="en-US" sz="3600" dirty="0" smtClean="0">
                <a:latin typeface="+mj-lt"/>
              </a:rPr>
              <a:t>a conformance statement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&amp; Conformance Statement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207</a:t>
            </a:fld>
            <a:endParaRPr lang="en-CA"/>
          </a:p>
        </p:txBody>
      </p:sp>
      <p:sp>
        <p:nvSpPr>
          <p:cNvPr id="4" name="Text Placeholder 3"/>
          <p:cNvSpPr>
            <a:spLocks noGrp="1"/>
          </p:cNvSpPr>
          <p:nvPr>
            <p:ph type="body" idx="4294967295"/>
          </p:nvPr>
        </p:nvSpPr>
        <p:spPr/>
        <p:txBody>
          <a:bodyPr/>
          <a:lstStyle/>
          <a:p>
            <a:pPr lvl="0"/>
            <a:r>
              <a:rPr lang="en-US" sz="2800" dirty="0" smtClean="0"/>
              <a:t>Design a Profile for Blood Pressure</a:t>
            </a:r>
          </a:p>
          <a:p>
            <a:pPr lvl="1"/>
            <a:r>
              <a:rPr lang="en-US" sz="2300" dirty="0" smtClean="0"/>
              <a:t>You decide how detailed/rigorous you</a:t>
            </a:r>
            <a:r>
              <a:rPr lang="en-US" sz="2300" baseline="0" dirty="0" smtClean="0"/>
              <a:t> want to be</a:t>
            </a:r>
          </a:p>
          <a:p>
            <a:pPr lvl="0"/>
            <a:r>
              <a:rPr lang="en-US" sz="2800" dirty="0" smtClean="0"/>
              <a:t>Create a Conformance resource for a system you know well, converting the requirements to FHIR</a:t>
            </a:r>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Profiles &amp; Conformance</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208</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Implementation Considerations</a:t>
            </a:r>
            <a:endParaRPr lang="en-US" dirty="0"/>
          </a:p>
        </p:txBody>
      </p:sp>
      <p:sp>
        <p:nvSpPr>
          <p:cNvPr id="3" name="Text Placeholder 2"/>
          <p:cNvSpPr>
            <a:spLocks noGrp="1"/>
          </p:cNvSpPr>
          <p:nvPr>
            <p:ph type="body" idx="1"/>
          </p:nvPr>
        </p:nvSpPr>
        <p:spPr/>
        <p:txBody>
          <a:bodyPr/>
          <a:lstStyle/>
          <a:p>
            <a:r>
              <a:rPr lang="en-US" dirty="0" smtClean="0"/>
              <a:t>Architecture, Design and Hidden ‘Gotchas’</a:t>
            </a:r>
            <a:endParaRPr lang="en-US" dirty="0"/>
          </a:p>
        </p:txBody>
      </p:sp>
    </p:spTree>
    <p:extLst>
      <p:ext uri="{BB962C8B-B14F-4D97-AF65-F5344CB8AC3E}">
        <p14:creationId xmlns="" xmlns:p14="http://schemas.microsoft.com/office/powerpoint/2010/main" val="4145105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graphicFrame>
        <p:nvGraphicFramePr>
          <p:cNvPr id="5" name="Diagram 4"/>
          <p:cNvGraphicFramePr/>
          <p:nvPr>
            <p:extLst>
              <p:ext uri="{D42A27DB-BD31-4B8C-83A1-F6EECF244321}">
                <p14:modId xmlns="" xmlns:p14="http://schemas.microsoft.com/office/powerpoint/2010/main" val="3455919609"/>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4114199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210</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3"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4"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 xmlns:p14="http://schemas.microsoft.com/office/powerpoint/2010/main" val="382369782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Repository model</a:t>
            </a:r>
            <a:endParaRPr lang="en-US"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 xmlns:p14="http://schemas.microsoft.com/office/powerpoint/2010/main" val="339441117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 server</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212</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 xmlns:p14="http://schemas.microsoft.com/office/powerpoint/2010/main" val="16322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From wire to store</a:t>
            </a:r>
            <a:endParaRPr lang="en-US"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213</a:t>
            </a:fld>
            <a:endParaRPr lang="en-CA"/>
          </a:p>
        </p:txBody>
      </p:sp>
      <p:grpSp>
        <p:nvGrpSpPr>
          <p:cNvPr id="6" name="Group 33"/>
          <p:cNvGrpSpPr/>
          <p:nvPr/>
        </p:nvGrpSpPr>
        <p:grpSpPr>
          <a:xfrm>
            <a:off x="4800600" y="1852844"/>
            <a:ext cx="1676400" cy="4624156"/>
            <a:chOff x="4526622" y="1828800"/>
            <a:chExt cx="1676400" cy="4624156"/>
          </a:xfrm>
        </p:grpSpPr>
        <p:grpSp>
          <p:nvGrpSpPr>
            <p:cNvPr id="7"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 xmlns:p14="http://schemas.microsoft.com/office/powerpoint/2010/main" val="3498435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214</a:t>
            </a:fld>
            <a:endParaRPr lang="en-US"/>
          </a:p>
        </p:txBody>
      </p:sp>
    </p:spTree>
    <p:extLst>
      <p:ext uri="{BB962C8B-B14F-4D97-AF65-F5344CB8AC3E}">
        <p14:creationId xmlns="" xmlns:p14="http://schemas.microsoft.com/office/powerpoint/2010/main" val="363248146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 are different</a:t>
            </a:r>
            <a:endParaRPr lang="en-US" dirty="0"/>
          </a:p>
        </p:txBody>
      </p:sp>
      <p:sp>
        <p:nvSpPr>
          <p:cNvPr id="6" name="Text Placeholder 5"/>
          <p:cNvSpPr>
            <a:spLocks noGrp="1"/>
          </p:cNvSpPr>
          <p:nvPr>
            <p:ph type="body" idx="1"/>
          </p:nvPr>
        </p:nvSpPr>
        <p:spPr/>
        <p:txBody>
          <a:bodyPr/>
          <a:lstStyle/>
          <a:p>
            <a:r>
              <a:rPr lang="en-US" dirty="0" smtClean="0"/>
              <a:t>Xml</a:t>
            </a:r>
            <a:endParaRPr lang="en-US" dirty="0"/>
          </a:p>
        </p:txBody>
      </p:sp>
      <p:sp>
        <p:nvSpPr>
          <p:cNvPr id="7" name="Content Placeholder 6"/>
          <p:cNvSpPr>
            <a:spLocks noGrp="1"/>
          </p:cNvSpPr>
          <p:nvPr>
            <p:ph sz="half" idx="2"/>
          </p:nvPr>
        </p:nvSpPr>
        <p:spPr/>
        <p:txBody>
          <a:bodyPr/>
          <a:lstStyle/>
          <a:p>
            <a:pPr marL="0" indent="0">
              <a:buNone/>
            </a:pPr>
            <a:r>
              <a:rPr lang="en-US" sz="2000" dirty="0" smtClean="0">
                <a:latin typeface="Courier New" pitchFamily="49" charset="0"/>
                <a:cs typeface="Courier New" pitchFamily="49" charset="0"/>
              </a:rPr>
              <a:t>&lt;XXX </a:t>
            </a:r>
            <a:r>
              <a:rPr lang="en-US" sz="2000" dirty="0" err="1" smtClean="0">
                <a:latin typeface="Courier New" pitchFamily="49" charset="0"/>
                <a:cs typeface="Courier New" pitchFamily="49" charset="0"/>
              </a:rPr>
              <a:t>xmlns</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urn:foo</a:t>
            </a:r>
            <a:r>
              <a:rPr lang="en-US" sz="2000" dirty="0" smtClean="0">
                <a:latin typeface="Courier New" pitchFamily="49" charset="0"/>
                <a:cs typeface="Courier New" pitchFamily="49" charset="0"/>
              </a:rPr>
              <a:t>”&gt;</a:t>
            </a:r>
          </a:p>
          <a:p>
            <a:pPr marL="0" indent="0">
              <a:buNone/>
            </a:pPr>
            <a:r>
              <a:rPr lang="en-US" sz="2000" dirty="0" smtClean="0">
                <a:latin typeface="Courier New" pitchFamily="49" charset="0"/>
                <a:cs typeface="Courier New" pitchFamily="49" charset="0"/>
              </a:rPr>
              <a:t>    &lt;B a=“c” /&gt;</a:t>
            </a:r>
          </a:p>
          <a:p>
            <a:pPr marL="0" indent="0">
              <a:buNone/>
            </a:pPr>
            <a:r>
              <a:rPr lang="en-US" sz="2000" dirty="0" smtClean="0">
                <a:latin typeface="Courier New" pitchFamily="49" charset="0"/>
                <a:cs typeface="Courier New" pitchFamily="49" charset="0"/>
              </a:rPr>
              <a:t>    &lt;C&gt;One&lt;/C&gt;</a:t>
            </a:r>
          </a:p>
          <a:p>
            <a:pPr marL="0" indent="0">
              <a:buNone/>
            </a:pPr>
            <a:r>
              <a:rPr lang="en-US" sz="2000" dirty="0" smtClean="0">
                <a:latin typeface="Courier New" pitchFamily="49" charset="0"/>
                <a:cs typeface="Courier New" pitchFamily="49" charset="0"/>
              </a:rPr>
              <a:t>    &lt;C&gt;Two&lt;/C&gt;</a:t>
            </a:r>
          </a:p>
          <a:p>
            <a:pPr marL="0" indent="0">
              <a:buNone/>
            </a:pPr>
            <a:r>
              <a:rPr lang="en-US" sz="2000" dirty="0" smtClean="0">
                <a:latin typeface="Courier New" pitchFamily="49" charset="0"/>
                <a:cs typeface="Courier New" pitchFamily="49" charset="0"/>
              </a:rPr>
              <a:t>    &lt;D&gt;One&lt;/D&gt;</a:t>
            </a:r>
          </a:p>
          <a:p>
            <a:pPr marL="0" indent="0">
              <a:buNone/>
            </a:pPr>
            <a:r>
              <a:rPr lang="en-US" sz="2000" dirty="0" smtClean="0">
                <a:latin typeface="Courier New" pitchFamily="49" charset="0"/>
                <a:cs typeface="Courier New" pitchFamily="49" charset="0"/>
              </a:rPr>
              <a:t>    &lt;div&gt;Not &lt;b&gt;so&lt;/b&gt;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easy&lt;/div&gt;</a:t>
            </a:r>
          </a:p>
          <a:p>
            <a:pPr marL="0" indent="0">
              <a:buNone/>
            </a:pPr>
            <a:r>
              <a:rPr lang="en-US"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smtClean="0"/>
              <a:t>JSON</a:t>
            </a:r>
            <a:endParaRPr lang="en-US" dirty="0"/>
          </a:p>
        </p:txBody>
      </p:sp>
      <p:sp>
        <p:nvSpPr>
          <p:cNvPr id="9" name="Content Placeholder 8"/>
          <p:cNvSpPr>
            <a:spLocks noGrp="1"/>
          </p:cNvSpPr>
          <p:nvPr>
            <p:ph sz="quarter" idx="4"/>
          </p:nvPr>
        </p:nvSpPr>
        <p:spPr/>
        <p:txBody>
          <a:bodyPr/>
          <a:lstStyle/>
          <a:p>
            <a:pPr marL="0" indent="0">
              <a:buNone/>
            </a:pPr>
            <a:r>
              <a:rPr lang="en-US" sz="2000" dirty="0" smtClean="0">
                <a:latin typeface="Courier New" pitchFamily="49" charset="0"/>
                <a:cs typeface="Courier New" pitchFamily="49" charset="0"/>
              </a:rPr>
              <a:t>{ “B”: { “a” : “c” },</a:t>
            </a:r>
          </a:p>
          <a:p>
            <a:pPr marL="0" indent="0">
              <a:buNone/>
            </a:pPr>
            <a:r>
              <a:rPr lang="en-US" sz="2000" dirty="0" smtClean="0">
                <a:latin typeface="Courier New" pitchFamily="49" charset="0"/>
                <a:cs typeface="Courier New" pitchFamily="49" charset="0"/>
              </a:rPr>
              <a:t>  “C”: [ “One”, “Two” ],</a:t>
            </a:r>
          </a:p>
          <a:p>
            <a:pPr marL="0" indent="0">
              <a:buNone/>
            </a:pPr>
            <a:r>
              <a:rPr lang="en-US" sz="2000" dirty="0" smtClean="0">
                <a:latin typeface="Courier New" pitchFamily="49" charset="0"/>
                <a:cs typeface="Courier New" pitchFamily="49" charset="0"/>
              </a:rPr>
              <a:t>  “D” : “One”,</a:t>
            </a:r>
          </a:p>
          <a:p>
            <a:pPr marL="0" indent="0">
              <a:buNone/>
            </a:pPr>
            <a:r>
              <a:rPr lang="en-US" sz="2000" dirty="0" smtClean="0">
                <a:latin typeface="Courier New" pitchFamily="49" charset="0"/>
                <a:cs typeface="Courier New" pitchFamily="49" charset="0"/>
              </a:rPr>
              <a:t>  “div” : {</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text-before”:“Not</a:t>
            </a:r>
            <a:r>
              <a:rPr lang="en-US" sz="2000" dirty="0" smtClean="0">
                <a:latin typeface="Courier New" pitchFamily="49" charset="0"/>
                <a:cs typeface="Courier New" pitchFamily="49" charset="0"/>
              </a:rPr>
              <a:t> ”,</a:t>
            </a:r>
          </a:p>
          <a:p>
            <a:pPr marL="0" indent="0">
              <a:buNone/>
            </a:pPr>
            <a:r>
              <a:rPr lang="en-US" sz="2000" dirty="0" smtClean="0">
                <a:latin typeface="Courier New" pitchFamily="49" charset="0"/>
                <a:cs typeface="Courier New" pitchFamily="49" charset="0"/>
              </a:rPr>
              <a:t>    b:“so”,</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tekst</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after”:“easy</a:t>
            </a:r>
            <a:r>
              <a:rPr lang="en-US" sz="2000" dirty="0" smtClean="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215</a:t>
            </a:fld>
            <a:endParaRPr lang="en-US"/>
          </a:p>
        </p:txBody>
      </p:sp>
      <p:sp>
        <p:nvSpPr>
          <p:cNvPr id="10" name="TextBox 9"/>
          <p:cNvSpPr txBox="1"/>
          <p:nvPr/>
        </p:nvSpPr>
        <p:spPr>
          <a:xfrm>
            <a:off x="609600" y="5410200"/>
            <a:ext cx="38100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data types?</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 xmlns:p14="http://schemas.microsoft.com/office/powerpoint/2010/main" val="229678799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69165" y="1665766"/>
            <a:ext cx="4070035" cy="47350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0050" y="2057400"/>
            <a:ext cx="4121338" cy="40260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216</a:t>
            </a:fld>
            <a:endParaRPr lang="en-US"/>
          </a:p>
        </p:txBody>
      </p:sp>
      <p:sp>
        <p:nvSpPr>
          <p:cNvPr id="10" name="TextBox 9"/>
          <p:cNvSpPr txBox="1"/>
          <p:nvPr/>
        </p:nvSpPr>
        <p:spPr>
          <a:xfrm>
            <a:off x="1822529" y="1715033"/>
            <a:ext cx="2749471" cy="369332"/>
          </a:xfrm>
          <a:prstGeom prst="rect">
            <a:avLst/>
          </a:prstGeom>
          <a:noFill/>
        </p:spPr>
        <p:txBody>
          <a:bodyPr wrap="none" rtlCol="0">
            <a:spAutoFit/>
          </a:bodyPr>
          <a:lstStyle/>
          <a:p>
            <a:r>
              <a:rPr lang="en-US" dirty="0" err="1" smtClean="0"/>
              <a:t>relationship.coding</a:t>
            </a:r>
            <a:r>
              <a:rPr lang="en-US" dirty="0" smtClean="0"/>
              <a:t> is 0..*</a:t>
            </a:r>
            <a:endParaRPr lang="en-US" dirty="0"/>
          </a:p>
        </p:txBody>
      </p:sp>
      <p:cxnSp>
        <p:nvCxnSpPr>
          <p:cNvPr id="12" name="Straight Arrow Connector 11"/>
          <p:cNvCxnSpPr>
            <a:stCxn id="10" idx="2"/>
          </p:cNvCxnSpPr>
          <p:nvPr/>
        </p:nvCxnSpPr>
        <p:spPr bwMode="auto">
          <a:xfrm flipH="1">
            <a:off x="1600202" y="2084365"/>
            <a:ext cx="1597063" cy="5064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bwMode="auto">
          <a:xfrm>
            <a:off x="3197265" y="2084365"/>
            <a:ext cx="1908135" cy="25321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97265" y="3510645"/>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a:stCxn id="18" idx="1"/>
          </p:cNvCxnSpPr>
          <p:nvPr/>
        </p:nvCxnSpPr>
        <p:spPr bwMode="auto">
          <a:xfrm flipH="1">
            <a:off x="2590800" y="3695311"/>
            <a:ext cx="606465" cy="49568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a:off x="4356557" y="3695311"/>
            <a:ext cx="748843"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25144910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en-US"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json?)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en-US"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217</a:t>
            </a:fld>
            <a:endParaRPr lang="en-CA"/>
          </a:p>
        </p:txBody>
      </p:sp>
    </p:spTree>
    <p:extLst>
      <p:ext uri="{BB962C8B-B14F-4D97-AF65-F5344CB8AC3E}">
        <p14:creationId xmlns="" xmlns:p14="http://schemas.microsoft.com/office/powerpoint/2010/main" val="420028998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218</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 xmlns:p14="http://schemas.microsoft.com/office/powerpoint/2010/main" val="159841161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219</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85156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US" dirty="0"/>
          </a:p>
        </p:txBody>
      </p:sp>
      <p:sp>
        <p:nvSpPr>
          <p:cNvPr id="5" name="Text Placeholder 4"/>
          <p:cNvSpPr>
            <a:spLocks noGrp="1"/>
          </p:cNvSpPr>
          <p:nvPr>
            <p:ph type="body" idx="1"/>
          </p:nvPr>
        </p:nvSpPr>
        <p:spPr/>
        <p:txBody>
          <a:bodyPr/>
          <a:lstStyle/>
          <a:p>
            <a:r>
              <a:rPr lang="en-US" dirty="0" smtClean="0"/>
              <a:t>Similarities</a:t>
            </a:r>
            <a:endParaRPr lang="en-US"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US" dirty="0"/>
          </a:p>
        </p:txBody>
      </p:sp>
      <p:sp>
        <p:nvSpPr>
          <p:cNvPr id="7" name="Text Placeholder 6"/>
          <p:cNvSpPr>
            <a:spLocks noGrp="1"/>
          </p:cNvSpPr>
          <p:nvPr>
            <p:ph type="body" sz="quarter" idx="3"/>
          </p:nvPr>
        </p:nvSpPr>
        <p:spPr/>
        <p:txBody>
          <a:bodyPr/>
          <a:lstStyle/>
          <a:p>
            <a:r>
              <a:rPr lang="en-US" dirty="0" smtClean="0"/>
              <a:t>FHIR Differences</a:t>
            </a:r>
            <a:endParaRPr lang="en-US"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US" dirty="0"/>
          </a:p>
        </p:txBody>
      </p:sp>
    </p:spTree>
    <p:extLst>
      <p:ext uri="{BB962C8B-B14F-4D97-AF65-F5344CB8AC3E}">
        <p14:creationId xmlns="" xmlns:p14="http://schemas.microsoft.com/office/powerpoint/2010/main" val="393544838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220</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 xmlns:p14="http://schemas.microsoft.com/office/powerpoint/2010/main" val="4676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221</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 xmlns:p14="http://schemas.microsoft.com/office/powerpoint/2010/main" val="380043659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222</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 xmlns:p14="http://schemas.microsoft.com/office/powerpoint/2010/main" val="28449044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223</a:t>
            </a:fld>
            <a:endParaRPr lang="en-CA"/>
          </a:p>
        </p:txBody>
      </p:sp>
      <p:graphicFrame>
        <p:nvGraphicFramePr>
          <p:cNvPr id="6" name="Table 5"/>
          <p:cNvGraphicFramePr>
            <a:graphicFrameLocks noGrp="1"/>
          </p:cNvGraphicFramePr>
          <p:nvPr>
            <p:extLst>
              <p:ext uri="{D42A27DB-BD31-4B8C-83A1-F6EECF244321}">
                <p14:modId xmlns="" xmlns:p14="http://schemas.microsoft.com/office/powerpoint/2010/main" val="435842501"/>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 xmlns:p14="http://schemas.microsoft.com/office/powerpoint/2010/main" val="406176483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140251715"/>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 xmlns:p14="http://schemas.microsoft.com/office/powerpoint/2010/main" val="29615753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smtClean="0"/>
          </a:p>
          <a:p>
            <a:pPr marL="0" indent="0">
              <a:buNone/>
            </a:pPr>
            <a:r>
              <a:rPr lang="en-US" sz="4000" dirty="0" smtClean="0"/>
              <a:t>Yes, here’s why…</a:t>
            </a:r>
            <a:endParaRPr lang="en-US"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224</a:t>
            </a:fld>
            <a:endParaRPr lang="en-CA"/>
          </a:p>
        </p:txBody>
      </p:sp>
    </p:spTree>
    <p:extLst>
      <p:ext uri="{BB962C8B-B14F-4D97-AF65-F5344CB8AC3E}">
        <p14:creationId xmlns="" xmlns:p14="http://schemas.microsoft.com/office/powerpoint/2010/main" val="408928963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en-US"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 xmlns:p14="http://schemas.microsoft.com/office/powerpoint/2010/main" val="163334913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3858670732"/>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smtClean="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226</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 xmlns:p14="http://schemas.microsoft.com/office/powerpoint/2010/main" val="391967438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227</a:t>
            </a:fld>
            <a:endParaRPr lang="en-CA"/>
          </a:p>
        </p:txBody>
      </p:sp>
      <p:graphicFrame>
        <p:nvGraphicFramePr>
          <p:cNvPr id="5" name="Table 4"/>
          <p:cNvGraphicFramePr>
            <a:graphicFrameLocks noGrp="1"/>
          </p:cNvGraphicFramePr>
          <p:nvPr>
            <p:extLst>
              <p:ext uri="{D42A27DB-BD31-4B8C-83A1-F6EECF244321}">
                <p14:modId xmlns="" xmlns:p14="http://schemas.microsoft.com/office/powerpoint/2010/main" val="4161293843"/>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 xmlns:p14="http://schemas.microsoft.com/office/powerpoint/2010/main" val="114724811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your data!</a:t>
            </a:r>
            <a:endParaRPr lang="en-US"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en-US" dirty="0"/>
              <a:t>P</a:t>
            </a:r>
            <a:r>
              <a:rPr lang="en-US" dirty="0" smtClean="0"/>
              <a:t>atient/_search?</a:t>
            </a:r>
            <a:br>
              <a:rPr lang="en-US" dirty="0" smtClean="0"/>
            </a:br>
            <a:r>
              <a:rPr lang="en-US" dirty="0" smtClean="0"/>
              <a:t>  name=</a:t>
            </a:r>
            <a:r>
              <a:rPr lang="en-US" dirty="0" err="1" smtClean="0"/>
              <a:t>johan</a:t>
            </a:r>
            <a:r>
              <a:rPr lang="en-US" dirty="0" smtClean="0"/>
              <a:t>&amp;</a:t>
            </a:r>
            <a:br>
              <a:rPr lang="en-US" dirty="0" smtClean="0"/>
            </a:br>
            <a:r>
              <a:rPr lang="en-US" dirty="0" smtClean="0"/>
              <a:t>  name=</a:t>
            </a:r>
            <a:r>
              <a:rPr lang="en-US" dirty="0" err="1" smtClean="0"/>
              <a:t>grafin</a:t>
            </a:r>
            <a:r>
              <a:rPr lang="en-US" dirty="0" smtClean="0"/>
              <a:t>&amp;</a:t>
            </a:r>
            <a:br>
              <a:rPr lang="en-US" dirty="0" smtClean="0"/>
            </a:br>
            <a:r>
              <a:rPr lang="en-US" dirty="0" smtClean="0"/>
              <a:t>  telecom=5552004</a:t>
            </a:r>
          </a:p>
          <a:p>
            <a:pPr marL="0" indent="0">
              <a:buNone/>
            </a:pPr>
            <a:endParaRPr lang="en-US" dirty="0" smtClean="0"/>
          </a:p>
          <a:p>
            <a:pPr marL="0" indent="0">
              <a:buNone/>
            </a:pPr>
            <a:r>
              <a:rPr lang="en-US" dirty="0" smtClean="0"/>
              <a:t>“Groom” – prepare for searching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228</a:t>
            </a:fld>
            <a:endParaRPr lang="en-CA"/>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86727669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229</a:t>
            </a:fld>
            <a:endParaRPr lang="en-CA"/>
          </a:p>
        </p:txBody>
      </p:sp>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219671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 xmlns:p14="http://schemas.microsoft.com/office/powerpoint/2010/main" val="29776595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230</a:t>
            </a:fld>
            <a:endParaRPr lang="en-CA"/>
          </a:p>
        </p:txBody>
      </p:sp>
    </p:spTree>
    <p:extLst>
      <p:ext uri="{BB962C8B-B14F-4D97-AF65-F5344CB8AC3E}">
        <p14:creationId xmlns="" xmlns:p14="http://schemas.microsoft.com/office/powerpoint/2010/main" val="353268080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231</a:t>
            </a:fld>
            <a:endParaRPr lang="en-CA" dirty="0"/>
          </a:p>
        </p:txBody>
      </p:sp>
      <p:pic>
        <p:nvPicPr>
          <p:cNvPr id="5"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 xmlns:p14="http://schemas.microsoft.com/office/powerpoint/2010/main" val="2301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en-US"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lang="nl-NL" sz="1600" dirty="0" smtClean="0"/>
              <a:t>http</a:t>
            </a:r>
            <a:r>
              <a:rPr lang="nl-NL" sz="1600" dirty="0"/>
              <a:t>://hl7.org/fhir/v3/ActCode#TABOO</a:t>
            </a:r>
            <a:endParaRPr lang="nl-NL" sz="1600" dirty="0" smtClean="0"/>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 xmlns:p14="http://schemas.microsoft.com/office/powerpoint/2010/main" val="294326087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tags?</a:t>
            </a:r>
            <a:endParaRPr lang="en-US" dirty="0"/>
          </a:p>
        </p:txBody>
      </p:sp>
      <p:sp>
        <p:nvSpPr>
          <p:cNvPr id="3" name="Content Placeholder 2"/>
          <p:cNvSpPr>
            <a:spLocks noGrp="1"/>
          </p:cNvSpPr>
          <p:nvPr>
            <p:ph idx="1"/>
          </p:nvPr>
        </p:nvSpPr>
        <p:spPr/>
        <p:txBody>
          <a:bodyPr/>
          <a:lstStyle/>
          <a:p>
            <a:r>
              <a:rPr lang="en-US" dirty="0" smtClean="0"/>
              <a:t>Tags allow assertions of information about a resource that don’t change the resource itself</a:t>
            </a:r>
          </a:p>
          <a:p>
            <a:pPr lvl="1"/>
            <a:r>
              <a:rPr lang="en-US" dirty="0" smtClean="0"/>
              <a:t>I.e. they can’t break signatures</a:t>
            </a:r>
          </a:p>
          <a:p>
            <a:pPr lvl="0"/>
            <a:r>
              <a:rPr lang="en-US" dirty="0" smtClean="0"/>
              <a:t>Appropriate for things like access controls, declaring profiles, managing workflows</a:t>
            </a:r>
          </a:p>
          <a:p>
            <a:pPr lvl="1"/>
            <a:r>
              <a:rPr lang="en-US" dirty="0" smtClean="0"/>
              <a:t>E.g. “Has this result been reviewed?”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233</a:t>
            </a:fld>
            <a:endParaRPr lang="en-CA"/>
          </a:p>
        </p:txBody>
      </p:sp>
    </p:spTree>
    <p:extLst>
      <p:ext uri="{BB962C8B-B14F-4D97-AF65-F5344CB8AC3E}">
        <p14:creationId xmlns="" xmlns:p14="http://schemas.microsoft.com/office/powerpoint/2010/main" val="389473428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en-US"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234</a:t>
            </a:fld>
            <a:endParaRPr lang="en-CA"/>
          </a:p>
        </p:txBody>
      </p:sp>
      <p:pic>
        <p:nvPicPr>
          <p:cNvPr id="1126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0418849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resource</a:t>
            </a:r>
            <a:endParaRPr lang="en-US" dirty="0"/>
          </a:p>
        </p:txBody>
      </p:sp>
      <p:sp>
        <p:nvSpPr>
          <p:cNvPr id="3" name="Content Placeholder 2"/>
          <p:cNvSpPr>
            <a:spLocks noGrp="1"/>
          </p:cNvSpPr>
          <p:nvPr>
            <p:ph idx="1"/>
          </p:nvPr>
        </p:nvSpPr>
        <p:spPr/>
        <p:txBody>
          <a:bodyPr/>
          <a:lstStyle/>
          <a:p>
            <a:r>
              <a:rPr lang="en-US" dirty="0" smtClean="0"/>
              <a:t>Now, what if you have the need for a completely “new” resource?</a:t>
            </a:r>
          </a:p>
          <a:p>
            <a:endParaRPr lang="en-US" dirty="0"/>
          </a:p>
          <a:p>
            <a:endParaRPr lang="en-US" dirty="0" smtClean="0"/>
          </a:p>
          <a:p>
            <a:endParaRPr lang="en-US" dirty="0"/>
          </a:p>
          <a:p>
            <a:endParaRPr lang="en-US" dirty="0" smtClean="0"/>
          </a:p>
          <a:p>
            <a:endParaRPr lang="en-US" dirty="0"/>
          </a:p>
          <a:p>
            <a:r>
              <a:rPr lang="en-US" dirty="0" smtClean="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235</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79710" y="2996952"/>
            <a:ext cx="4463355" cy="26780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30241777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Implementation &amp; Architecture questions?</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8476212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 Considerations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237</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14979111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“fhir-net-</a:t>
            </a:r>
            <a:r>
              <a:rPr lang="en-US" sz="2800" dirty="0" err="1" smtClean="0"/>
              <a:t>api</a:t>
            </a:r>
            <a:r>
              <a:rPr lang="en-US" sz="2800" dirty="0" smtClean="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239</a:t>
            </a:fld>
            <a:endParaRPr lang="en-US"/>
          </a:p>
        </p:txBody>
      </p:sp>
    </p:spTree>
    <p:extLst>
      <p:ext uri="{BB962C8B-B14F-4D97-AF65-F5344CB8AC3E}">
        <p14:creationId xmlns="" xmlns:p14="http://schemas.microsoft.com/office/powerpoint/2010/main" val="654124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Can use out of the box – no templates required</a:t>
            </a:r>
          </a:p>
          <a:p>
            <a:r>
              <a:rPr lang="en-US" dirty="0" smtClean="0"/>
              <a:t>Not restricted to just documents</a:t>
            </a:r>
          </a:p>
          <a:p>
            <a:r>
              <a:rPr lang="en-US" dirty="0" smtClean="0"/>
              <a:t>Implementer tooling generated with spec</a:t>
            </a:r>
          </a:p>
          <a:p>
            <a:r>
              <a:rPr lang="en-US" dirty="0" smtClean="0"/>
              <a:t>(See v3 differences on prior slide)</a:t>
            </a:r>
            <a:endParaRPr lang="en-US" dirty="0"/>
          </a:p>
        </p:txBody>
      </p:sp>
    </p:spTree>
    <p:extLst>
      <p:ext uri="{BB962C8B-B14F-4D97-AF65-F5344CB8AC3E}">
        <p14:creationId xmlns="" xmlns:p14="http://schemas.microsoft.com/office/powerpoint/2010/main" val="18522796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reference implementation</a:t>
            </a:r>
            <a:endParaRPr lang="en-US" dirty="0"/>
          </a:p>
        </p:txBody>
      </p:sp>
      <p:sp>
        <p:nvSpPr>
          <p:cNvPr id="3" name="Content Placeholder 2"/>
          <p:cNvSpPr>
            <a:spLocks noGrp="1"/>
          </p:cNvSpPr>
          <p:nvPr>
            <p:ph idx="1"/>
          </p:nvPr>
        </p:nvSpPr>
        <p:spPr/>
        <p:txBody>
          <a:bodyPr/>
          <a:lstStyle/>
          <a:p>
            <a:r>
              <a:rPr lang="en-US" sz="2800" dirty="0" smtClean="0"/>
              <a:t>Download Csharp.zip from the Implementation page (source code + </a:t>
            </a:r>
            <a:r>
              <a:rPr lang="en-US" sz="2800" dirty="0" err="1" smtClean="0"/>
              <a:t>dll</a:t>
            </a:r>
            <a:r>
              <a:rPr lang="en-US" sz="2800" dirty="0" smtClean="0"/>
              <a:t> distribution):</a:t>
            </a:r>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240</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smtClean="0"/>
              <a:t>Namespaces</a:t>
            </a:r>
          </a:p>
          <a:p>
            <a:pPr marL="171450" indent="-171450">
              <a:buFontTx/>
              <a:buChar char="-"/>
            </a:pPr>
            <a:r>
              <a:rPr lang="en-US" dirty="0" smtClean="0"/>
              <a:t>Model </a:t>
            </a:r>
            <a:r>
              <a:rPr lang="en-US" dirty="0"/>
              <a:t>–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a:t>
            </a:r>
            <a:r>
              <a:rPr lang="en-US" dirty="0" smtClean="0"/>
              <a:t>spec</a:t>
            </a:r>
          </a:p>
          <a:p>
            <a:pPr marL="171450" indent="-171450">
              <a:buFontTx/>
              <a:buChar char="-"/>
            </a:pPr>
            <a:r>
              <a:rPr lang="en-US" dirty="0" smtClean="0"/>
              <a:t>Support</a:t>
            </a:r>
          </a:p>
          <a:p>
            <a:pPr marL="171450" indent="-171450">
              <a:buFontTx/>
              <a:buChar char="-"/>
            </a:pPr>
            <a:endParaRPr lang="en-US" dirty="0"/>
          </a:p>
          <a:p>
            <a:pPr marL="171450" indent="-171450">
              <a:buFontTx/>
              <a:buChar char="-"/>
            </a:pPr>
            <a:r>
              <a:rPr lang="en-US" dirty="0" smtClean="0"/>
              <a:t>Client</a:t>
            </a: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8647478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FHIR Resource in C#</a:t>
            </a:r>
            <a:endParaRPr lang="en-US" dirty="0"/>
          </a:p>
        </p:txBody>
      </p:sp>
      <p:sp>
        <p:nvSpPr>
          <p:cNvPr id="3" name="Content Placeholder 2"/>
          <p:cNvSpPr>
            <a:spLocks noGrp="1"/>
          </p:cNvSpPr>
          <p:nvPr>
            <p:ph idx="1"/>
          </p:nvPr>
        </p:nvSpPr>
        <p:spPr/>
        <p:txBody>
          <a:bodyPr/>
          <a:lstStyle/>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that provide reliability information about an observation</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ObservationReliability </a:t>
            </a:r>
            <a:r>
              <a:rPr lang="en-US" noProof="1" smtClean="0">
                <a:solidFill>
                  <a:srgbClr val="000000"/>
                </a:solidFill>
                <a:highlight>
                  <a:srgbClr val="FFFFFF"/>
                </a:highlight>
                <a:latin typeface="Consolas"/>
              </a:rPr>
              <a:t>{Ok, Ongoing,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identifying interpretations of observations</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ObservationInterpretation</a:t>
            </a:r>
            <a:r>
              <a:rPr lang="en-US" noProof="1" smtClean="0">
                <a:solidFill>
                  <a:srgbClr val="000000"/>
                </a:solidFill>
                <a:highlight>
                  <a:srgbClr val="FFFFFF"/>
                </a:highlight>
                <a:latin typeface="Consolas"/>
              </a:rPr>
              <a:t> {N, A, L, H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CodeableConcept</a:t>
            </a:r>
            <a:r>
              <a:rPr lang="en-US" noProof="1" smtClean="0">
                <a:solidFill>
                  <a:srgbClr val="000000"/>
                </a:solidFill>
                <a:highlight>
                  <a:srgbClr val="FFFFFF"/>
                </a:highlight>
                <a:latin typeface="Consolas"/>
              </a:rPr>
              <a:t> Name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ObservationReferenceRangeComponent</a:t>
            </a:r>
            <a:r>
              <a:rPr lang="en-US" noProof="1" smtClean="0">
                <a:solidFill>
                  <a:srgbClr val="000000"/>
                </a:solidFill>
                <a:highlight>
                  <a:srgbClr val="FFFFFF"/>
                </a:highlight>
                <a:latin typeface="Consolas"/>
              </a:rPr>
              <a:t>&gt; ReferenceRange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a:t>
            </a:r>
          </a:p>
          <a:p>
            <a:endParaRPr lang="en-US" noProof="1" smtClean="0">
              <a:solidFill>
                <a:srgbClr val="000000"/>
              </a:solidFill>
              <a:highlight>
                <a:srgbClr val="FFFFFF"/>
              </a:highlight>
              <a:latin typeface="Consolas"/>
            </a:endParaRPr>
          </a:p>
          <a:p>
            <a:r>
              <a:rPr lang="en-US" dirty="0"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a:t>
            </a:r>
            <a:r>
              <a:rPr lang="en-US" noProof="1" smtClean="0">
                <a:solidFill>
                  <a:srgbClr val="2B91AF"/>
                </a:solidFill>
                <a:highlight>
                  <a:srgbClr val="FFFFFF"/>
                </a:highlight>
                <a:latin typeface="Consolas"/>
              </a:rPr>
              <a:t>ObservationReliability</a:t>
            </a:r>
            <a:r>
              <a:rPr lang="en-US" noProof="1" smtClean="0">
                <a:solidFill>
                  <a:srgbClr val="000000"/>
                </a:solidFill>
                <a:highlight>
                  <a:srgbClr val="FFFFFF"/>
                </a:highlight>
                <a:latin typeface="Consolas"/>
              </a:rPr>
              <a:t>&gt; Reliability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endParaRPr lang="en-US" noProof="1" smtClean="0">
              <a:solidFill>
                <a:srgbClr val="000000"/>
              </a:solidFill>
              <a:highlight>
                <a:srgbClr val="FFFFFF"/>
              </a:highlight>
              <a:latin typeface="Consolas"/>
            </a:endParaRP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329849735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242</a:t>
            </a:fld>
            <a:endParaRPr lang="en-CA" dirty="0"/>
          </a:p>
        </p:txBody>
      </p:sp>
      <p:pic>
        <p:nvPicPr>
          <p:cNvPr id="5" name="Picture 2" descr="UML Image"/>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 xmlns:p14="http://schemas.microsoft.com/office/powerpoint/2010/main" val="107943305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Primitives are not really primitive…</a:t>
            </a:r>
            <a:endParaRPr lang="en-US" dirty="0"/>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98138135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smtClean="0">
                <a:solidFill>
                  <a:srgbClr val="2B91AF"/>
                </a:solidFill>
                <a:latin typeface="Consolas"/>
              </a:rPr>
              <a:t>ErrorList</a:t>
            </a:r>
            <a:r>
              <a:rPr lang="en-US" sz="1600" noProof="1" smtClean="0">
                <a:solidFill>
                  <a:prstClr val="black"/>
                </a:solidFill>
                <a:latin typeface="Consolas"/>
              </a:rPr>
              <a:t> errors = </a:t>
            </a:r>
            <a:r>
              <a:rPr lang="en-US" sz="1600" noProof="1" smtClean="0">
                <a:solidFill>
                  <a:srgbClr val="0000FF"/>
                </a:solidFill>
                <a:latin typeface="Consolas"/>
              </a:rPr>
              <a:t>new</a:t>
            </a:r>
            <a:r>
              <a:rPr lang="en-US" sz="1600" noProof="1" smtClean="0">
                <a:solidFill>
                  <a:prstClr val="black"/>
                </a:solidFill>
                <a:latin typeface="Consolas"/>
              </a:rPr>
              <a:t> </a:t>
            </a:r>
            <a:r>
              <a:rPr lang="en-US" sz="1600" noProof="1" smtClean="0">
                <a:solidFill>
                  <a:srgbClr val="2B91AF"/>
                </a:solidFill>
                <a:latin typeface="Consolas"/>
              </a:rPr>
              <a:t>ErrorList</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Create a file-based reader for Xml</a:t>
            </a:r>
            <a:endParaRPr lang="en-US" sz="1600" noProof="1" smtClean="0">
              <a:solidFill>
                <a:srgbClr val="2B91AF"/>
              </a:solidFill>
              <a:latin typeface="Consolas"/>
            </a:endParaRPr>
          </a:p>
          <a:p>
            <a:pPr marL="0" indent="0">
              <a:buNone/>
            </a:pPr>
            <a:r>
              <a:rPr lang="en-US" sz="1600" noProof="1" smtClean="0">
                <a:solidFill>
                  <a:srgbClr val="2B91AF"/>
                </a:solidFill>
                <a:latin typeface="Consolas"/>
              </a:rPr>
              <a:t>XmlReader</a:t>
            </a:r>
            <a:r>
              <a:rPr lang="en-US" sz="1600" noProof="1" smtClean="0">
                <a:solidFill>
                  <a:prstClr val="black"/>
                </a:solidFill>
                <a:latin typeface="Consolas"/>
              </a:rPr>
              <a:t> xr = </a:t>
            </a:r>
            <a:r>
              <a:rPr lang="en-US" sz="1600" noProof="1" smtClean="0">
                <a:solidFill>
                  <a:srgbClr val="2B91AF"/>
                </a:solidFill>
                <a:latin typeface="Consolas"/>
              </a:rPr>
              <a:t>XmlReader</a:t>
            </a:r>
            <a:r>
              <a:rPr lang="en-US" sz="1600" noProof="1" smtClean="0">
                <a:solidFill>
                  <a:prstClr val="black"/>
                </a:solidFill>
                <a:latin typeface="Consolas"/>
              </a:rPr>
              <a:t>.Create(</a:t>
            </a:r>
          </a:p>
          <a:p>
            <a:pPr marL="0" indent="0">
              <a:buNone/>
            </a:pPr>
            <a:r>
              <a:rPr lang="en-US" sz="1600" noProof="1" smtClean="0">
                <a:solidFill>
                  <a:prstClr val="black"/>
                </a:solidFill>
                <a:latin typeface="Consolas"/>
              </a:rPr>
              <a:t>	</a:t>
            </a:r>
            <a:r>
              <a:rPr lang="en-US" sz="1600" noProof="1" smtClean="0">
                <a:solidFill>
                  <a:srgbClr val="0000FF"/>
                </a:solidFill>
                <a:latin typeface="Consolas"/>
              </a:rPr>
              <a:t>new </a:t>
            </a:r>
            <a:r>
              <a:rPr lang="en-US" sz="1600" noProof="1" smtClean="0">
                <a:solidFill>
                  <a:srgbClr val="2B91AF"/>
                </a:solidFill>
                <a:latin typeface="Consolas"/>
              </a:rPr>
              <a:t>StreamReader</a:t>
            </a:r>
            <a:r>
              <a:rPr lang="en-US" sz="1600" noProof="1" smtClean="0">
                <a:solidFill>
                  <a:prstClr val="black"/>
                </a:solidFill>
                <a:latin typeface="Consolas"/>
              </a:rPr>
              <a:t>(</a:t>
            </a:r>
            <a:r>
              <a:rPr lang="en-US" sz="1600" noProof="1" smtClean="0">
                <a:solidFill>
                  <a:srgbClr val="A31515"/>
                </a:solidFill>
                <a:latin typeface="Consolas"/>
              </a:rPr>
              <a:t>@"publish\observation-example.xml"</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en-US" sz="1600" noProof="1" smtClean="0">
              <a:solidFill>
                <a:srgbClr val="2B91AF"/>
              </a:solidFill>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obs = (</a:t>
            </a:r>
            <a:r>
              <a:rPr lang="en-US" sz="1600" noProof="1" smtClean="0">
                <a:solidFill>
                  <a:srgbClr val="2B91AF"/>
                </a:solidFill>
                <a:highlight>
                  <a:srgbClr val="FFFFFF"/>
                </a:highlight>
                <a:latin typeface="Consolas"/>
              </a:rPr>
              <a:t>Observation</a:t>
            </a:r>
            <a:r>
              <a:rPr lang="en-US" sz="1600" noProof="1" smtClean="0">
                <a:solidFill>
                  <a:srgbClr val="000000"/>
                </a:solidFill>
                <a:highlight>
                  <a:srgbClr val="FFFFFF"/>
                </a:highlight>
                <a:latin typeface="Consolas"/>
              </a:rPr>
              <a:t>)</a:t>
            </a:r>
            <a:r>
              <a:rPr lang="en-US" sz="1600" noProof="1" smtClean="0">
                <a:solidFill>
                  <a:srgbClr val="2B91AF"/>
                </a:solidFill>
                <a:highlight>
                  <a:srgbClr val="FFFFFF"/>
                </a:highlight>
                <a:latin typeface="Consolas"/>
              </a:rPr>
              <a:t>FhirParser</a:t>
            </a:r>
            <a:r>
              <a:rPr lang="en-US" sz="1600" noProof="1" smtClean="0">
                <a:solidFill>
                  <a:srgbClr val="000000"/>
                </a:solidFill>
                <a:highlight>
                  <a:srgbClr val="FFFFFF"/>
                </a:highlight>
                <a:latin typeface="Consolas"/>
              </a:rPr>
              <a:t>.ParseResource(xr, errors);</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Modify some fields of the observation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00"/>
                </a:solidFill>
                <a:highlight>
                  <a:srgbClr val="FFFFFF"/>
                </a:highlight>
                <a:latin typeface="Consolas"/>
              </a:rPr>
              <a:t>obs.Status = </a:t>
            </a:r>
            <a:r>
              <a:rPr lang="en-US" sz="1600" noProof="1" smtClean="0">
                <a:solidFill>
                  <a:srgbClr val="2B91AF"/>
                </a:solidFill>
                <a:highlight>
                  <a:srgbClr val="FFFFFF"/>
                </a:highlight>
                <a:latin typeface="Consolas"/>
              </a:rPr>
              <a:t>ObservationStatus</a:t>
            </a:r>
            <a:r>
              <a:rPr lang="en-US" sz="1600" noProof="1" smtClean="0">
                <a:solidFill>
                  <a:srgbClr val="000000"/>
                </a:solidFill>
                <a:highlight>
                  <a:srgbClr val="FFFFFF"/>
                </a:highlight>
                <a:latin typeface="Consolas"/>
              </a:rPr>
              <a:t>.Amended;</a:t>
            </a:r>
          </a:p>
          <a:p>
            <a:pPr marL="0" indent="0">
              <a:buNone/>
            </a:pPr>
            <a:r>
              <a:rPr lang="en-US" sz="1600" noProof="1" smtClean="0">
                <a:solidFill>
                  <a:srgbClr val="000000"/>
                </a:solidFill>
                <a:highlight>
                  <a:srgbClr val="FFFFFF"/>
                </a:highlight>
                <a:latin typeface="Consolas"/>
              </a:rPr>
              <a:t>obs.Value = </a:t>
            </a:r>
            <a:r>
              <a:rPr lang="en-US" sz="1600" noProof="1" smtClean="0">
                <a:solidFill>
                  <a:srgbClr val="0000FF"/>
                </a:solidFill>
                <a:highlight>
                  <a:srgbClr val="FFFFFF"/>
                </a:highlight>
                <a:latin typeface="Consolas"/>
              </a:rPr>
              <a:t>new</a:t>
            </a:r>
            <a:r>
              <a:rPr lang="en-US" sz="1600" noProof="1" smtClean="0">
                <a:solidFill>
                  <a:srgbClr val="000000"/>
                </a:solidFill>
                <a:highlight>
                  <a:srgbClr val="FFFFFF"/>
                </a:highlight>
                <a:latin typeface="Consolas"/>
              </a:rPr>
              <a:t> </a:t>
            </a:r>
            <a:r>
              <a:rPr lang="en-US" sz="1600" noProof="1" smtClean="0">
                <a:solidFill>
                  <a:srgbClr val="2B91AF"/>
                </a:solidFill>
                <a:highlight>
                  <a:srgbClr val="FFFFFF"/>
                </a:highlight>
                <a:latin typeface="Consolas"/>
              </a:rPr>
              <a:t>Quantity</a:t>
            </a:r>
            <a:r>
              <a:rPr lang="en-US" sz="1600" noProof="1" smtClean="0">
                <a:solidFill>
                  <a:srgbClr val="000000"/>
                </a:solidFill>
                <a:highlight>
                  <a:srgbClr val="FFFFFF"/>
                </a:highlight>
                <a:latin typeface="Consolas"/>
              </a:rPr>
              <a:t>() { Value = 40, Units = </a:t>
            </a:r>
            <a:r>
              <a:rPr lang="en-US" sz="1600" noProof="1" smtClean="0">
                <a:solidFill>
                  <a:srgbClr val="A31515"/>
                </a:solidFill>
                <a:highlight>
                  <a:srgbClr val="FFFFFF"/>
                </a:highlight>
                <a:latin typeface="Consolas"/>
              </a:rPr>
              <a:t>"g"</a:t>
            </a:r>
            <a:r>
              <a:rPr lang="en-US" sz="1600" noProof="1" smtClean="0">
                <a:solidFill>
                  <a:srgbClr val="000000"/>
                </a:solidFill>
                <a:highlight>
                  <a:srgbClr val="FFFFFF"/>
                </a:highlight>
                <a:latin typeface="Consolas"/>
              </a:rPr>
              <a:t> };</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Serialize the in-memory observation to Json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jsonText = </a:t>
            </a:r>
            <a:r>
              <a:rPr lang="en-US" sz="1600" noProof="1" smtClean="0">
                <a:solidFill>
                  <a:srgbClr val="2B91AF"/>
                </a:solidFill>
                <a:highlight>
                  <a:srgbClr val="FFFFFF"/>
                </a:highlight>
                <a:latin typeface="Consolas"/>
              </a:rPr>
              <a:t>FhirSerializer</a:t>
            </a:r>
            <a:r>
              <a:rPr lang="en-US" sz="1600" noProof="1" smtClean="0">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244</a:t>
            </a:fld>
            <a:endParaRPr lang="en-US"/>
          </a:p>
        </p:txBody>
      </p:sp>
    </p:spTree>
    <p:extLst>
      <p:ext uri="{BB962C8B-B14F-4D97-AF65-F5344CB8AC3E}">
        <p14:creationId xmlns="" xmlns:p14="http://schemas.microsoft.com/office/powerpoint/2010/main" val="14707010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245</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 xmlns:p14="http://schemas.microsoft.com/office/powerpoint/2010/main" val="8267984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246</a:t>
            </a:fld>
            <a:endParaRPr lang="en-CA"/>
          </a:p>
        </p:txBody>
      </p:sp>
    </p:spTree>
    <p:extLst>
      <p:ext uri="{BB962C8B-B14F-4D97-AF65-F5344CB8AC3E}">
        <p14:creationId xmlns="" xmlns:p14="http://schemas.microsoft.com/office/powerpoint/2010/main" val="62146198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247</a:t>
            </a:fld>
            <a:endParaRPr lang="en-CA"/>
          </a:p>
        </p:txBody>
      </p:sp>
    </p:spTree>
    <p:extLst>
      <p:ext uri="{BB962C8B-B14F-4D97-AF65-F5344CB8AC3E}">
        <p14:creationId xmlns="" xmlns:p14="http://schemas.microsoft.com/office/powerpoint/2010/main" val="310307597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248</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246974569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249</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en-US" sz="2400" noProof="1" smtClean="0">
                <a:solidFill>
                  <a:srgbClr val="008000"/>
                </a:solidFill>
                <a:highlight>
                  <a:srgbClr val="FFFFFF"/>
                </a:highlight>
                <a:latin typeface="Consolas"/>
              </a:rPr>
              <a:t>// NB: patient is a ResourceEntry&lt;Patient&gt;, // not a Patient</a:t>
            </a:r>
            <a:endParaRPr lang="en-US"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patEntry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patEntry.Resource;</a:t>
            </a: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 xmlns:p14="http://schemas.microsoft.com/office/powerpoint/2010/main" val="2663419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US" dirty="0"/>
          </a:p>
        </p:txBody>
      </p:sp>
    </p:spTree>
    <p:extLst>
      <p:ext uri="{BB962C8B-B14F-4D97-AF65-F5344CB8AC3E}">
        <p14:creationId xmlns="" xmlns:p14="http://schemas.microsoft.com/office/powerpoint/2010/main" val="189864199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250</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client.initialize("https://spark.furore.com/fhir");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 xmlns:p14="http://schemas.microsoft.com/office/powerpoint/2010/main" val="344563900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Using the FHIR </a:t>
            </a:r>
          </a:p>
          <a:p>
            <a:pPr algn="ctr"/>
            <a:r>
              <a:rPr lang="en-US" sz="3600" dirty="0" smtClean="0">
                <a:latin typeface="+mj-lt"/>
              </a:rPr>
              <a:t>C# and Java API’s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 xmlns:p14="http://schemas.microsoft.com/office/powerpoint/2010/main" val="285301420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v2</a:t>
            </a:r>
            <a:endParaRPr lang="en-US" dirty="0"/>
          </a:p>
        </p:txBody>
      </p:sp>
      <p:sp>
        <p:nvSpPr>
          <p:cNvPr id="3" name="Content Placeholder 2"/>
          <p:cNvSpPr>
            <a:spLocks noGrp="1"/>
          </p:cNvSpPr>
          <p:nvPr>
            <p:ph idx="1"/>
          </p:nvPr>
        </p:nvSpPr>
        <p:spPr/>
        <p:txBody>
          <a:bodyPr/>
          <a:lstStyle/>
          <a:p>
            <a:r>
              <a:rPr lang="en-US" dirty="0" smtClean="0"/>
              <a:t>Already have an integration engine that supports translation between v2 and FHIR</a:t>
            </a:r>
          </a:p>
          <a:p>
            <a:r>
              <a:rPr lang="en-US" dirty="0" smtClean="0"/>
              <a:t>Resources map to segments reasonably well</a:t>
            </a:r>
          </a:p>
          <a:p>
            <a:r>
              <a:rPr lang="en-US" dirty="0" smtClean="0"/>
              <a:t>As always, the challenge with v2 mapping is the variability of v2 interfaces</a:t>
            </a:r>
          </a:p>
          <a:p>
            <a:pPr lvl="1"/>
            <a:r>
              <a:rPr lang="en-US" dirty="0" smtClean="0"/>
              <a:t>“Common” mappings can be created, but they won’t be one size fits all</a:t>
            </a:r>
            <a:endParaRPr lang="en-US" dirty="0"/>
          </a:p>
        </p:txBody>
      </p:sp>
      <p:pic>
        <p:nvPicPr>
          <p:cNvPr id="4" name="Picture 3"/>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4932040" y="5170992"/>
            <a:ext cx="2034746" cy="1252151"/>
          </a:xfrm>
          <a:prstGeom prst="rect">
            <a:avLst/>
          </a:prstGeom>
        </p:spPr>
      </p:pic>
      <p:sp>
        <p:nvSpPr>
          <p:cNvPr id="5" name="Right Arrow 4"/>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403648" y="5492551"/>
            <a:ext cx="2088232" cy="769441"/>
          </a:xfrm>
          <a:prstGeom prst="rect">
            <a:avLst/>
          </a:prstGeom>
          <a:noFill/>
        </p:spPr>
        <p:txBody>
          <a:bodyPr wrap="square" rtlCol="0">
            <a:spAutoFit/>
          </a:bodyPr>
          <a:lstStyle/>
          <a:p>
            <a:r>
              <a:rPr lang="en-US" sz="4400" b="1" dirty="0" smtClean="0">
                <a:solidFill>
                  <a:srgbClr val="FF0000"/>
                </a:solidFill>
              </a:rPr>
              <a:t>HL7 v2</a:t>
            </a:r>
            <a:endParaRPr lang="en-CA" sz="4400" b="1" dirty="0">
              <a:solidFill>
                <a:srgbClr val="FF0000"/>
              </a:solidFill>
            </a:endParaRPr>
          </a:p>
        </p:txBody>
      </p:sp>
    </p:spTree>
    <p:extLst>
      <p:ext uri="{BB962C8B-B14F-4D97-AF65-F5344CB8AC3E}">
        <p14:creationId xmlns="" xmlns:p14="http://schemas.microsoft.com/office/powerpoint/2010/main" val="110486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v2 mappings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253</a:t>
            </a:fld>
            <a:endParaRPr lang="en-CA"/>
          </a:p>
        </p:txBody>
      </p:sp>
      <p:sp>
        <p:nvSpPr>
          <p:cNvPr id="4" name="Rectangle 3"/>
          <p:cNvSpPr/>
          <p:nvPr/>
        </p:nvSpPr>
        <p:spPr>
          <a:xfrm>
            <a:off x="457200" y="1886508"/>
            <a:ext cx="8763000" cy="707886"/>
          </a:xfrm>
          <a:prstGeom prst="rect">
            <a:avLst/>
          </a:prstGeom>
        </p:spPr>
        <p:txBody>
          <a:bodyPr wrap="square">
            <a:spAutoFit/>
          </a:bodyPr>
          <a:lstStyle/>
          <a:p>
            <a:r>
              <a:rPr lang="en-US" sz="2400" i="1" dirty="0"/>
              <a:t>Every</a:t>
            </a:r>
            <a:r>
              <a:rPr lang="en-US" sz="2400" dirty="0"/>
              <a:t> Resource has v2 mappings </a:t>
            </a:r>
            <a:r>
              <a:rPr lang="en-US" sz="2400" dirty="0" smtClean="0"/>
              <a:t>specified, e.g.:</a:t>
            </a:r>
            <a:endParaRPr lang="en-US" sz="2400" dirty="0"/>
          </a:p>
          <a:p>
            <a:r>
              <a:rPr lang="nl-NL" sz="1600" dirty="0" smtClean="0">
                <a:latin typeface="Courier New" panose="02070309020205020404" pitchFamily="49" charset="0"/>
                <a:cs typeface="Courier New" panose="02070309020205020404" pitchFamily="49" charset="0"/>
              </a:rPr>
              <a:t>http</a:t>
            </a:r>
            <a:r>
              <a:rPr lang="nl-NL" sz="1600" dirty="0">
                <a:latin typeface="Courier New" panose="02070309020205020404" pitchFamily="49" charset="0"/>
                <a:cs typeface="Courier New" panose="02070309020205020404" pitchFamily="49" charset="0"/>
              </a:rPr>
              <a:t>://</a:t>
            </a:r>
            <a:r>
              <a:rPr lang="nl-NL" sz="1600" dirty="0" smtClean="0">
                <a:latin typeface="Courier New" panose="02070309020205020404" pitchFamily="49" charset="0"/>
                <a:cs typeface="Courier New" panose="02070309020205020404" pitchFamily="49" charset="0"/>
              </a:rPr>
              <a:t>www.hl7.org/fhir/patient-mappings.htm#http</a:t>
            </a:r>
            <a:r>
              <a:rPr lang="nl-NL" sz="1600" dirty="0">
                <a:latin typeface="Courier New" panose="02070309020205020404" pitchFamily="49" charset="0"/>
                <a:cs typeface="Courier New" panose="02070309020205020404" pitchFamily="49" charset="0"/>
              </a:rPr>
              <a:t>://hl7.org/v2</a:t>
            </a:r>
          </a:p>
        </p:txBody>
      </p:sp>
      <p:graphicFrame>
        <p:nvGraphicFramePr>
          <p:cNvPr id="5" name="Table 4"/>
          <p:cNvGraphicFramePr>
            <a:graphicFrameLocks noGrp="1"/>
          </p:cNvGraphicFramePr>
          <p:nvPr>
            <p:extLst>
              <p:ext uri="{D42A27DB-BD31-4B8C-83A1-F6EECF244321}">
                <p14:modId xmlns="" xmlns:p14="http://schemas.microsoft.com/office/powerpoint/2010/main" val="3337686760"/>
              </p:ext>
            </p:extLst>
          </p:nvPr>
        </p:nvGraphicFramePr>
        <p:xfrm>
          <a:off x="381000" y="2960370"/>
          <a:ext cx="8382000" cy="2983230"/>
        </p:xfrm>
        <a:graphic>
          <a:graphicData uri="http://schemas.openxmlformats.org/drawingml/2006/table">
            <a:tbl>
              <a:tblPr/>
              <a:tblGrid>
                <a:gridCol w="4191000"/>
                <a:gridCol w="4191000"/>
              </a:tblGrid>
              <a:tr h="0">
                <a:tc>
                  <a:txBody>
                    <a:bodyPr/>
                    <a:lstStyle/>
                    <a:p>
                      <a:pPr fontAlgn="t"/>
                      <a:r>
                        <a:rPr lang="nl-NL" b="1">
                          <a:effectLst/>
                          <a:latin typeface="verdana"/>
                        </a:rPr>
                        <a:t>Patient</a:t>
                      </a:r>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identifier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PID-5, PID-9</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telecom</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PID-13, PID-14, PID-40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gender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PID-8</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birthDate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PID-7</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deceased[x]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address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PID-11</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maritalStatus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dirty="0">
                          <a:effectLst/>
                          <a:latin typeface="verdana"/>
                        </a:rPr>
                        <a:t>PID-16</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extLst>
      <p:ext uri="{BB962C8B-B14F-4D97-AF65-F5344CB8AC3E}">
        <p14:creationId xmlns="" xmlns:p14="http://schemas.microsoft.com/office/powerpoint/2010/main" val="87898943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CDA</a:t>
            </a:r>
            <a:endParaRPr lang="en-US" dirty="0"/>
          </a:p>
        </p:txBody>
      </p:sp>
      <p:sp>
        <p:nvSpPr>
          <p:cNvPr id="3" name="Content Placeholder 2"/>
          <p:cNvSpPr>
            <a:spLocks noGrp="1"/>
          </p:cNvSpPr>
          <p:nvPr>
            <p:ph idx="1"/>
          </p:nvPr>
        </p:nvSpPr>
        <p:spPr/>
        <p:txBody>
          <a:bodyPr/>
          <a:lstStyle/>
          <a:p>
            <a:r>
              <a:rPr lang="en-US" dirty="0" smtClean="0"/>
              <a:t>Made more complex by human-readable nature</a:t>
            </a:r>
          </a:p>
          <a:p>
            <a:pPr lvl="1"/>
            <a:r>
              <a:rPr lang="en-US" dirty="0" smtClean="0"/>
              <a:t>Need to ensure text &lt;-&gt; entry linkages are retained</a:t>
            </a:r>
          </a:p>
          <a:p>
            <a:pPr lvl="0"/>
            <a:r>
              <a:rPr lang="en-US" dirty="0" smtClean="0"/>
              <a:t>Will best be handled</a:t>
            </a:r>
            <a:r>
              <a:rPr lang="en-US" baseline="0" dirty="0" smtClean="0"/>
              <a:t> on a template by template basis</a:t>
            </a:r>
          </a:p>
          <a:p>
            <a:pPr lvl="1"/>
            <a:r>
              <a:rPr lang="en-US" dirty="0" smtClean="0"/>
              <a:t>Likely start with important ones like C-CDA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254</a:t>
            </a:fld>
            <a:endParaRPr lang="en-CA" dirty="0"/>
          </a:p>
        </p:txBody>
      </p:sp>
      <p:pic>
        <p:nvPicPr>
          <p:cNvPr id="5" name="Picture 4"/>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4932040" y="5170992"/>
            <a:ext cx="2034746" cy="1252151"/>
          </a:xfrm>
          <a:prstGeom prst="rect">
            <a:avLst/>
          </a:prstGeom>
        </p:spPr>
      </p:pic>
      <p:sp>
        <p:nvSpPr>
          <p:cNvPr id="6" name="Right Arrow 5"/>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9218" name="Picture 2" descr="Clinical Document Architectur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31640" y="5353875"/>
            <a:ext cx="2148159" cy="10402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699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#7</a:t>
            </a:r>
            <a:endParaRPr lang="en-US" dirty="0"/>
          </a:p>
        </p:txBody>
      </p:sp>
      <p:sp>
        <p:nvSpPr>
          <p:cNvPr id="3" name="Content Placeholder 2"/>
          <p:cNvSpPr>
            <a:spLocks noGrp="1"/>
          </p:cNvSpPr>
          <p:nvPr>
            <p:ph idx="1"/>
          </p:nvPr>
        </p:nvSpPr>
        <p:spPr/>
        <p:txBody>
          <a:bodyPr/>
          <a:lstStyle/>
          <a:p>
            <a:pPr algn="ctr"/>
            <a:r>
              <a:rPr lang="en-US" sz="3600" dirty="0" smtClean="0">
                <a:latin typeface="+mj-lt"/>
              </a:rPr>
              <a:t>Write code . .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Populate and Post a Resource using code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256</a:t>
            </a:fld>
            <a:endParaRPr lang="en-CA"/>
          </a:p>
        </p:txBody>
      </p:sp>
      <p:sp>
        <p:nvSpPr>
          <p:cNvPr id="4" name="Text Placeholder 3"/>
          <p:cNvSpPr>
            <a:spLocks noGrp="1"/>
          </p:cNvSpPr>
          <p:nvPr>
            <p:ph type="body" idx="4294967295"/>
          </p:nvPr>
        </p:nvSpPr>
        <p:spPr/>
        <p:txBody>
          <a:bodyPr/>
          <a:lstStyle/>
          <a:p>
            <a:pPr lvl="0"/>
            <a:r>
              <a:rPr lang="en-US" sz="2800" dirty="0" smtClean="0"/>
              <a:t>Leverage one of the 4 reference platforms and write code to populate and post a Patient resource instance</a:t>
            </a:r>
            <a:endParaRPr lang="en-US" sz="2000" dirty="0" smtClean="0"/>
          </a:p>
          <a:p>
            <a:pPr lvl="1"/>
            <a:r>
              <a:rPr lang="en-US" sz="2000" dirty="0" smtClean="0"/>
              <a:t>Up to you how many elements to fill in</a:t>
            </a:r>
          </a:p>
          <a:p>
            <a:pPr lvl="1"/>
            <a:r>
              <a:rPr lang="en-US" sz="2000" dirty="0" smtClean="0"/>
              <a:t>Try sending the resource to Grahame’s server and verify success by querying on the website</a:t>
            </a:r>
            <a:endParaRPr lang="en-US" sz="2000" dirty="0"/>
          </a:p>
          <a:p>
            <a:pPr lvl="0"/>
            <a:r>
              <a:rPr lang="en-US" sz="2800" dirty="0" smtClean="0"/>
              <a:t>Bonus points</a:t>
            </a:r>
          </a:p>
          <a:p>
            <a:pPr lvl="1"/>
            <a:r>
              <a:rPr lang="en-US" sz="2000" dirty="0" smtClean="0"/>
              <a:t>Add code to update and query the history of the resource too</a:t>
            </a:r>
            <a:endParaRPr lang="en-US" sz="2400" dirty="0"/>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257</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 xmlns:p14="http://schemas.microsoft.com/office/powerpoint/2010/main" val="60218787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Balloting plans</a:t>
            </a:r>
            <a:endParaRPr lang="en-US" dirty="0"/>
          </a:p>
        </p:txBody>
      </p:sp>
      <p:sp>
        <p:nvSpPr>
          <p:cNvPr id="3" name="Content Placeholder 2"/>
          <p:cNvSpPr>
            <a:spLocks noGrp="1"/>
          </p:cNvSpPr>
          <p:nvPr>
            <p:ph idx="1"/>
          </p:nvPr>
        </p:nvSpPr>
        <p:spPr/>
        <p:txBody>
          <a:bodyPr/>
          <a:lstStyle/>
          <a:p>
            <a:r>
              <a:rPr lang="en-US" sz="2400" dirty="0" smtClean="0"/>
              <a:t>1</a:t>
            </a:r>
            <a:r>
              <a:rPr lang="en-US" sz="2400" baseline="30000" dirty="0" smtClean="0"/>
              <a:t>st</a:t>
            </a:r>
            <a:r>
              <a:rPr lang="en-US" sz="2400" dirty="0" smtClean="0"/>
              <a:t> Draft Standard for Trial Use ballot (DSTU) Jan 2014</a:t>
            </a:r>
          </a:p>
          <a:p>
            <a:pPr lvl="1"/>
            <a:r>
              <a:rPr lang="en-US" sz="2000" b="1" dirty="0" smtClean="0"/>
              <a:t>semi-stable</a:t>
            </a:r>
            <a:r>
              <a:rPr lang="en-US" sz="2000" b="1" baseline="0" dirty="0" smtClean="0"/>
              <a:t> platform for implementers </a:t>
            </a:r>
            <a:r>
              <a:rPr lang="en-US" sz="2000" baseline="0" dirty="0" smtClean="0"/>
              <a:t>while still allowing non-backward-compatible change for Normative version if implementation experience dictates</a:t>
            </a:r>
          </a:p>
          <a:p>
            <a:r>
              <a:rPr lang="en-US" sz="2500" dirty="0" smtClean="0"/>
              <a:t>2</a:t>
            </a:r>
            <a:r>
              <a:rPr lang="en-US" sz="2500" baseline="30000" dirty="0" smtClean="0"/>
              <a:t>nd</a:t>
            </a:r>
            <a:r>
              <a:rPr lang="en-US" sz="2500" dirty="0" smtClean="0"/>
              <a:t> DSTU targeted for publication Summer 2015</a:t>
            </a:r>
            <a:endParaRPr lang="en-US" sz="2500" baseline="0" dirty="0" smtClean="0"/>
          </a:p>
          <a:p>
            <a:pPr lvl="1"/>
            <a:r>
              <a:rPr lang="en-US" sz="2000" dirty="0" smtClean="0"/>
              <a:t>New resources, capabilities + profiles for CCDA</a:t>
            </a:r>
            <a:endParaRPr lang="en-US" sz="2000" baseline="0" dirty="0" smtClean="0"/>
          </a:p>
          <a:p>
            <a:pPr lvl="0"/>
            <a:r>
              <a:rPr lang="en-US" sz="2400" dirty="0" smtClean="0"/>
              <a:t>Normative likely some time in 2017</a:t>
            </a:r>
          </a:p>
          <a:p>
            <a:pPr lvl="1"/>
            <a:r>
              <a:rPr lang="en-US" sz="2000" dirty="0" smtClean="0"/>
              <a:t>We want *lots* of implementation experience</a:t>
            </a:r>
            <a:r>
              <a:rPr lang="en-US" sz="2000" baseline="0" dirty="0" smtClean="0"/>
              <a:t> before committing to backward compatibility</a:t>
            </a:r>
          </a:p>
          <a:p>
            <a:pPr lvl="1"/>
            <a:r>
              <a:rPr lang="en-US" sz="2000" dirty="0" smtClean="0"/>
              <a:t>Not everything will go normative at once</a:t>
            </a:r>
            <a:endParaRPr lang="en-US" sz="20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259</a:t>
            </a:fld>
            <a:endParaRPr lang="en-CA"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00800" y="5105400"/>
            <a:ext cx="1293590" cy="13411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US"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No market share</a:t>
            </a:r>
          </a:p>
          <a:p>
            <a:pPr lvl="1"/>
            <a:r>
              <a:rPr lang="en-US" dirty="0" smtClean="0"/>
              <a:t>Not yet passed ballot</a:t>
            </a:r>
          </a:p>
          <a:p>
            <a:pPr lvl="1"/>
            <a:r>
              <a:rPr lang="en-US" dirty="0" smtClean="0"/>
              <a:t>Little track record</a:t>
            </a:r>
          </a:p>
          <a:p>
            <a:r>
              <a:rPr lang="en-US" dirty="0" smtClean="0"/>
              <a:t>Business case</a:t>
            </a:r>
          </a:p>
          <a:p>
            <a:pPr lvl="1"/>
            <a:r>
              <a:rPr lang="en-US" dirty="0" smtClean="0"/>
              <a:t>No-one dumps existing working systems just because something new is “better”</a:t>
            </a:r>
          </a:p>
          <a:p>
            <a:pPr lvl="1"/>
            <a:r>
              <a:rPr lang="en-US" dirty="0" smtClean="0"/>
              <a:t>Large projects committed to one standard won’t change direction quickly (or even at all)</a:t>
            </a:r>
            <a:endParaRPr lang="en-US" dirty="0"/>
          </a:p>
        </p:txBody>
      </p:sp>
    </p:spTree>
    <p:extLst>
      <p:ext uri="{BB962C8B-B14F-4D97-AF65-F5344CB8AC3E}">
        <p14:creationId xmlns="" xmlns:p14="http://schemas.microsoft.com/office/powerpoint/2010/main" val="8983420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FHIR going to replace . . .</a:t>
            </a:r>
            <a:endParaRPr lang="en-US" dirty="0"/>
          </a:p>
        </p:txBody>
      </p:sp>
      <p:sp>
        <p:nvSpPr>
          <p:cNvPr id="3" name="Content Placeholder 2"/>
          <p:cNvSpPr>
            <a:spLocks noGrp="1"/>
          </p:cNvSpPr>
          <p:nvPr>
            <p:ph idx="1"/>
          </p:nvPr>
        </p:nvSpPr>
        <p:spPr/>
        <p:txBody>
          <a:bodyPr/>
          <a:lstStyle/>
          <a:p>
            <a:r>
              <a:rPr lang="en-US" dirty="0" smtClean="0"/>
              <a:t>HL7 v2?, v3?, CDA?</a:t>
            </a:r>
          </a:p>
          <a:p>
            <a:pPr lvl="0"/>
            <a:endParaRPr lang="en-US" dirty="0" smtClean="0"/>
          </a:p>
          <a:p>
            <a:pPr lvl="0"/>
            <a:r>
              <a:rPr lang="en-US" dirty="0" smtClean="0"/>
              <a:t>FHIR has the </a:t>
            </a:r>
            <a:r>
              <a:rPr lang="en-US" b="1" dirty="0" smtClean="0"/>
              <a:t>potential</a:t>
            </a:r>
            <a:r>
              <a:rPr lang="en-US" b="0" dirty="0" smtClean="0"/>
              <a:t> to supplant all of the above, but that’s not going to happen soon</a:t>
            </a:r>
          </a:p>
          <a:p>
            <a:pPr lvl="1"/>
            <a:r>
              <a:rPr lang="en-US" b="0" dirty="0" smtClean="0"/>
              <a:t>Sunk costs don’t get thrown out easily</a:t>
            </a:r>
          </a:p>
          <a:p>
            <a:pPr lvl="0"/>
            <a:r>
              <a:rPr lang="en-US" dirty="0" smtClean="0"/>
              <a:t>All HL7 standards will be maintained as long as implementers require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260</a:t>
            </a:fld>
            <a:endParaRPr lang="en-CA"/>
          </a:p>
        </p:txBody>
      </p:sp>
    </p:spTree>
    <p:extLst>
      <p:ext uri="{BB962C8B-B14F-4D97-AF65-F5344CB8AC3E}">
        <p14:creationId xmlns="" xmlns:p14="http://schemas.microsoft.com/office/powerpoint/2010/main" val="96156026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Next Steps for </a:t>
            </a:r>
            <a:r>
              <a:rPr lang="en-US" b="1" noProof="0" dirty="0" smtClean="0"/>
              <a:t>you</a:t>
            </a:r>
            <a:endParaRPr lang="en-US" b="1" noProof="0" dirty="0"/>
          </a:p>
        </p:txBody>
      </p:sp>
      <p:sp>
        <p:nvSpPr>
          <p:cNvPr id="3" name="Content Placeholder 2"/>
          <p:cNvSpPr>
            <a:spLocks noGrp="1"/>
          </p:cNvSpPr>
          <p:nvPr>
            <p:ph idx="1"/>
          </p:nvPr>
        </p:nvSpPr>
        <p:spPr/>
        <p:txBody>
          <a:bodyPr/>
          <a:lstStyle/>
          <a:p>
            <a:r>
              <a:rPr lang="en-US" sz="2400" noProof="0" dirty="0" smtClean="0"/>
              <a:t>Attend other FHIR tutorials</a:t>
            </a:r>
          </a:p>
          <a:p>
            <a:pPr lvl="1"/>
            <a:r>
              <a:rPr lang="en-US" sz="1900" noProof="0" dirty="0" smtClean="0"/>
              <a:t>Developers, Profiles, Deep Dive</a:t>
            </a:r>
          </a:p>
          <a:p>
            <a:r>
              <a:rPr lang="en-US" sz="2400" noProof="0" dirty="0" smtClean="0"/>
              <a:t>Read the spec: </a:t>
            </a:r>
            <a:r>
              <a:rPr lang="en-US" sz="2400" noProof="0" dirty="0" smtClean="0">
                <a:hlinkClick r:id="rId2"/>
              </a:rPr>
              <a:t>http://hl7.org/fhir</a:t>
            </a:r>
            <a:endParaRPr lang="en-US" sz="2400" noProof="0" dirty="0" smtClean="0"/>
          </a:p>
          <a:p>
            <a:r>
              <a:rPr lang="en-US" sz="2400" noProof="0" dirty="0" smtClean="0"/>
              <a:t>Comment in the discussion areas</a:t>
            </a:r>
            <a:endParaRPr lang="en-US" sz="1800" noProof="0" dirty="0" smtClean="0"/>
          </a:p>
          <a:p>
            <a:r>
              <a:rPr lang="en-US" sz="2400" noProof="0" dirty="0" smtClean="0"/>
              <a:t>Follow #FHIR on Twitter</a:t>
            </a:r>
          </a:p>
          <a:p>
            <a:r>
              <a:rPr lang="en-US" sz="2400" noProof="0" dirty="0" smtClean="0"/>
              <a:t>Shape the specification:</a:t>
            </a:r>
          </a:p>
          <a:p>
            <a:pPr lvl="1"/>
            <a:r>
              <a:rPr lang="en-US" sz="2000" noProof="0" dirty="0" smtClean="0"/>
              <a:t>Join the FHIR track at this WGM</a:t>
            </a:r>
          </a:p>
          <a:p>
            <a:pPr lvl="1"/>
            <a:r>
              <a:rPr lang="en-US" sz="2000" noProof="0" dirty="0" smtClean="0"/>
              <a:t>Feedback – discussion, tracker, list server</a:t>
            </a:r>
          </a:p>
          <a:p>
            <a:pPr lvl="1"/>
            <a:r>
              <a:rPr lang="en-US" sz="2000" noProof="0" dirty="0" smtClean="0"/>
              <a:t>Try implementing it</a:t>
            </a:r>
          </a:p>
          <a:p>
            <a:pPr lvl="1"/>
            <a:r>
              <a:rPr lang="en-US" sz="2000" noProof="0" dirty="0" smtClean="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261</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05418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Education opportunities</a:t>
            </a:r>
            <a:endParaRPr lang="en-AU" b="1" dirty="0"/>
          </a:p>
        </p:txBody>
      </p:sp>
      <p:sp>
        <p:nvSpPr>
          <p:cNvPr id="3" name="Content Placeholder 2"/>
          <p:cNvSpPr>
            <a:spLocks noGrp="1"/>
          </p:cNvSpPr>
          <p:nvPr>
            <p:ph idx="1"/>
          </p:nvPr>
        </p:nvSpPr>
        <p:spPr/>
        <p:txBody>
          <a:bodyPr/>
          <a:lstStyle/>
          <a:p>
            <a:r>
              <a:rPr lang="en-AU" sz="2400" dirty="0" smtClean="0"/>
              <a:t>Attend a Working Group Meeting</a:t>
            </a:r>
          </a:p>
          <a:p>
            <a:pPr lvl="1"/>
            <a:r>
              <a:rPr lang="en-AU" sz="1900" dirty="0" smtClean="0"/>
              <a:t>Tutorials, </a:t>
            </a:r>
            <a:r>
              <a:rPr lang="en-AU" sz="1900" b="1" dirty="0" smtClean="0"/>
              <a:t>Connectathons</a:t>
            </a:r>
          </a:p>
          <a:p>
            <a:pPr lvl="1"/>
            <a:r>
              <a:rPr lang="en-AU" sz="1900" dirty="0" smtClean="0"/>
              <a:t>May 8-14 Paris</a:t>
            </a:r>
          </a:p>
          <a:p>
            <a:pPr lvl="1"/>
            <a:r>
              <a:rPr lang="en-AU" sz="1900" dirty="0" smtClean="0"/>
              <a:t>October 2-9 Atlanta</a:t>
            </a:r>
          </a:p>
          <a:p>
            <a:r>
              <a:rPr lang="en-AU" sz="2400" dirty="0" smtClean="0"/>
              <a:t>Attend an Implementation Workshop</a:t>
            </a:r>
          </a:p>
          <a:p>
            <a:pPr lvl="1"/>
            <a:r>
              <a:rPr lang="en-AU" sz="1900" dirty="0" smtClean="0"/>
              <a:t>Intensive tutorials, hands-on</a:t>
            </a:r>
          </a:p>
          <a:p>
            <a:pPr lvl="1"/>
            <a:r>
              <a:rPr lang="en-AU" sz="1900" dirty="0" smtClean="0"/>
              <a:t>This week</a:t>
            </a:r>
          </a:p>
          <a:p>
            <a:pPr lvl="1"/>
            <a:r>
              <a:rPr lang="en-AU" sz="1900" dirty="0" smtClean="0"/>
              <a:t>July 13-15 DC</a:t>
            </a:r>
          </a:p>
          <a:p>
            <a:pPr lvl="1"/>
            <a:r>
              <a:rPr lang="en-AU" sz="1900" dirty="0" smtClean="0"/>
              <a:t>November 16-18 Dallas</a:t>
            </a:r>
          </a:p>
          <a:p>
            <a:r>
              <a:rPr lang="en-AU" sz="2400" dirty="0" smtClean="0"/>
              <a:t>FHIR Institute Webinars</a:t>
            </a:r>
          </a:p>
          <a:p>
            <a:pPr lvl="1"/>
            <a:r>
              <a:rPr lang="en-AU" sz="1900" dirty="0" smtClean="0"/>
              <a:t>April 20-24 (Covers Day 1 from this implementation workshop)</a:t>
            </a:r>
          </a:p>
          <a:p>
            <a:pPr lvl="1"/>
            <a:endParaRPr lang="en-AU" sz="190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262</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86745025"/>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263</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smtClean="0">
                <a:solidFill>
                  <a:schemeClr val="tx1"/>
                </a:solidFill>
              </a:rPr>
              <a:t>International HL7 FHIR Developer Days</a:t>
            </a:r>
            <a:br>
              <a:rPr lang="en-US" sz="2800" b="1" dirty="0" smtClean="0">
                <a:solidFill>
                  <a:schemeClr val="tx1"/>
                </a:solidFill>
              </a:rPr>
            </a:br>
            <a:r>
              <a:rPr lang="en-US" sz="2400" b="1" smtClean="0">
                <a:solidFill>
                  <a:schemeClr val="accent1"/>
                </a:solidFill>
              </a:rPr>
              <a:t>November 18-20, 2015 </a:t>
            </a:r>
            <a:r>
              <a:rPr lang="en-US" sz="2400" b="1" dirty="0" smtClean="0">
                <a:solidFill>
                  <a:schemeClr val="accent1"/>
                </a:solidFill>
              </a:rPr>
              <a:t>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smtClean="0"/>
              <a:t>Education</a:t>
            </a:r>
          </a:p>
          <a:p>
            <a:pPr lvl="1"/>
            <a:r>
              <a:rPr lang="en-US" sz="2000" dirty="0" smtClean="0"/>
              <a:t>14 tutorials</a:t>
            </a:r>
          </a:p>
          <a:p>
            <a:pPr lvl="2"/>
            <a:r>
              <a:rPr lang="en-US" sz="1800" dirty="0" smtClean="0"/>
              <a:t>pick &amp; choose</a:t>
            </a:r>
          </a:p>
          <a:p>
            <a:pPr lvl="2"/>
            <a:endParaRPr lang="en-US" sz="800" dirty="0" smtClean="0"/>
          </a:p>
          <a:p>
            <a:r>
              <a:rPr lang="en-US" sz="2400" dirty="0" smtClean="0"/>
              <a:t>Connectathon</a:t>
            </a:r>
          </a:p>
          <a:p>
            <a:pPr lvl="1"/>
            <a:r>
              <a:rPr lang="en-US" sz="2000" dirty="0" smtClean="0"/>
              <a:t>Meet fellow developers</a:t>
            </a:r>
          </a:p>
          <a:p>
            <a:pPr lvl="1"/>
            <a:r>
              <a:rPr lang="en-US" sz="2000" dirty="0" smtClean="0"/>
              <a:t>Put FHIR to the test</a:t>
            </a:r>
          </a:p>
          <a:p>
            <a:pPr lvl="1"/>
            <a:endParaRPr lang="en-US" sz="800" dirty="0"/>
          </a:p>
          <a:p>
            <a:r>
              <a:rPr lang="en-US" sz="2400" dirty="0" smtClean="0"/>
              <a:t>Networking</a:t>
            </a:r>
          </a:p>
          <a:p>
            <a:pPr lvl="1"/>
            <a:r>
              <a:rPr lang="en-US" sz="2000" dirty="0" smtClean="0"/>
              <a:t>FHIR experts and authors on hand</a:t>
            </a:r>
            <a:br>
              <a:rPr lang="en-US" sz="2000" dirty="0" smtClean="0"/>
            </a:br>
            <a:endParaRPr lang="en-US" sz="600" dirty="0" smtClean="0"/>
          </a:p>
          <a:p>
            <a:pPr marL="0" indent="0" algn="ctr">
              <a:buNone/>
            </a:pPr>
            <a:r>
              <a:rPr lang="en-US" sz="3200" b="1" dirty="0" smtClean="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Rene Spronk"/>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88872" y="5713290"/>
            <a:ext cx="687600" cy="687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12386" y="5790227"/>
            <a:ext cx="1800200" cy="53372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8" name="Picture 14" descr="Microsoft logo"/>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748500" y="5840829"/>
            <a:ext cx="2664296" cy="432522"/>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File:KeizersgrachtReguliersgrachtAmsterdam.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139952" y="1412776"/>
            <a:ext cx="4392623" cy="29265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08409261"/>
      </p:ext>
    </p:extLst>
  </p:cSld>
  <p:clrMapOvr>
    <a:masterClrMapping/>
  </p:clrMapOvr>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1-2 FHIR-related actions to initiate </a:t>
            </a:r>
            <a:r>
              <a:rPr lang="en-US" b="1" dirty="0" smtClean="0"/>
              <a:t>this week</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264</a:t>
            </a:fld>
            <a:endParaRPr lang="en-CA"/>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76103242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QUESTIONS?</a:t>
            </a:r>
            <a:endParaRPr lang="en-US" dirty="0"/>
          </a:p>
        </p:txBody>
      </p:sp>
      <p:sp>
        <p:nvSpPr>
          <p:cNvPr id="2051" name="Rectangle 3"/>
          <p:cNvSpPr>
            <a:spLocks noGrp="1" noChangeArrowheads="1"/>
          </p:cNvSpPr>
          <p:nvPr>
            <p:ph type="body" idx="1"/>
          </p:nvPr>
        </p:nvSpPr>
        <p:spPr/>
        <p:txBody>
          <a:bodyPr/>
          <a:lstStyle/>
          <a:p>
            <a:r>
              <a:rPr lang="en-US" dirty="0" smtClean="0"/>
              <a:t>lmckenzie@gevityinc.com</a:t>
            </a:r>
            <a:endParaRPr lang="en-US" dirty="0"/>
          </a:p>
        </p:txBody>
      </p:sp>
    </p:spTree>
    <p:extLst>
      <p:ext uri="{BB962C8B-B14F-4D97-AF65-F5344CB8AC3E}">
        <p14:creationId xmlns="" xmlns:p14="http://schemas.microsoft.com/office/powerpoint/2010/main" val="1832359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message</a:t>
            </a:r>
            <a:endParaRPr lang="en-US"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not going to do so any time soon</a:t>
            </a:r>
          </a:p>
          <a:p>
            <a:r>
              <a:rPr lang="en-US" sz="2800" b="0" dirty="0" smtClean="0"/>
              <a:t>No one's going to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a:p>
            <a:pPr marL="571500" indent="-514350"/>
            <a:r>
              <a:rPr lang="en-US" sz="2900" dirty="0" smtClean="0"/>
              <a:t>HL7 will support existing product lines so</a:t>
            </a:r>
            <a:br>
              <a:rPr lang="en-US" sz="2900" dirty="0" smtClean="0"/>
            </a:br>
            <a:r>
              <a:rPr lang="en-US" sz="2900" dirty="0" smtClean="0"/>
              <a:t>long as the market needs them</a:t>
            </a:r>
            <a:endParaRPr lang="en-US"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Tree>
    <p:extLst>
      <p:ext uri="{BB962C8B-B14F-4D97-AF65-F5344CB8AC3E}">
        <p14:creationId xmlns="" xmlns:p14="http://schemas.microsoft.com/office/powerpoint/2010/main" val="7847708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a:p>
        </p:txBody>
      </p:sp>
      <p:sp>
        <p:nvSpPr>
          <p:cNvPr id="2" name="Title 1"/>
          <p:cNvSpPr>
            <a:spLocks noGrp="1"/>
          </p:cNvSpPr>
          <p:nvPr>
            <p:ph type="title"/>
          </p:nvPr>
        </p:nvSpPr>
        <p:spPr/>
        <p:txBody>
          <a:bodyPr/>
          <a:lstStyle/>
          <a:p>
            <a:r>
              <a:rPr lang="en-US" dirty="0" smtClean="0"/>
              <a:t>Browsing the site</a:t>
            </a:r>
            <a:endParaRPr lang="en-US" dirty="0"/>
          </a:p>
        </p:txBody>
      </p:sp>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794784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Browsing the site</a:t>
            </a:r>
            <a:endParaRPr lang="en-US"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p:txBody>
      </p:sp>
    </p:spTree>
    <p:extLst>
      <p:ext uri="{BB962C8B-B14F-4D97-AF65-F5344CB8AC3E}">
        <p14:creationId xmlns="" xmlns:p14="http://schemas.microsoft.com/office/powerpoint/2010/main" val="24144731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FHIR Management Group</a:t>
            </a:r>
          </a:p>
          <a:p>
            <a:pPr lvl="1"/>
            <a:r>
              <a:rPr lang="en-US" noProof="0" dirty="0" smtClean="0"/>
              <a:t>Co-chair HL7 Modeling &amp; Methodology</a:t>
            </a:r>
          </a:p>
          <a:p>
            <a:pPr lvl="1"/>
            <a:r>
              <a:rPr lang="en-US" noProof="0" dirty="0" smtClean="0"/>
              <a:t>Chair HL7 Canada Architecture &amp; Infrastructure</a:t>
            </a:r>
          </a:p>
          <a:p>
            <a:pPr lvl="1"/>
            <a:r>
              <a:rPr lang="en-US" noProof="0" dirty="0" smtClean="0"/>
              <a:t>Heavily involved in HL7 and healthcare exchange 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78677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a:p>
        </p:txBody>
      </p:sp>
    </p:spTree>
    <p:extLst>
      <p:ext uri="{BB962C8B-B14F-4D97-AF65-F5344CB8AC3E}">
        <p14:creationId xmlns="" xmlns:p14="http://schemas.microsoft.com/office/powerpoint/2010/main" val="3854651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en-US" dirty="0"/>
          </a:p>
        </p:txBody>
      </p:sp>
      <p:sp>
        <p:nvSpPr>
          <p:cNvPr id="3" name="Content Placeholder 2"/>
          <p:cNvSpPr>
            <a:spLocks noGrp="1"/>
          </p:cNvSpPr>
          <p:nvPr>
            <p:ph idx="1"/>
          </p:nvPr>
        </p:nvSpPr>
        <p:spPr/>
        <p:txBody>
          <a:bodyPr/>
          <a:lstStyle/>
          <a:p>
            <a:r>
              <a:rPr lang="en-US" dirty="0" smtClean="0"/>
              <a:t>The “build” SVN tree, the “full” SVN tree</a:t>
            </a:r>
          </a:p>
          <a:p>
            <a:pPr lvl="1"/>
            <a:r>
              <a:rPr lang="en-US" dirty="0" smtClean="0">
                <a:hlinkClick r:id="rId2"/>
              </a:rPr>
              <a:t>http://gforge.hl7.org/svn/fhir</a:t>
            </a:r>
            <a:endParaRPr lang="en-US" dirty="0" smtClean="0"/>
          </a:p>
          <a:p>
            <a:pPr lvl="1"/>
            <a:r>
              <a:rPr lang="en-US" dirty="0" smtClean="0"/>
              <a:t>User ‘anonymous’, blank password</a:t>
            </a:r>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a:p>
        </p:txBody>
      </p:sp>
    </p:spTree>
    <p:extLst>
      <p:ext uri="{BB962C8B-B14F-4D97-AF65-F5344CB8AC3E}">
        <p14:creationId xmlns="" xmlns:p14="http://schemas.microsoft.com/office/powerpoint/2010/main" val="12047872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a:p>
        </p:txBody>
      </p:sp>
    </p:spTree>
    <p:extLst>
      <p:ext uri="{BB962C8B-B14F-4D97-AF65-F5344CB8AC3E}">
        <p14:creationId xmlns="" xmlns:p14="http://schemas.microsoft.com/office/powerpoint/2010/main" val="2860945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626381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a:off x="914400" y="1844532"/>
              <a:ext cx="1219696"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25621" y="4302791"/>
            <a:ext cx="1377300"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 </a:t>
            </a:r>
          </a:p>
          <a:p>
            <a:r>
              <a:rPr lang="en-US" dirty="0" smtClean="0"/>
              <a:t>Objective C</a:t>
            </a:r>
            <a:endParaRPr lang="en-US" dirty="0"/>
          </a:p>
        </p:txBody>
      </p:sp>
      <p:grpSp>
        <p:nvGrpSpPr>
          <p:cNvPr id="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 xmlns:p14="http://schemas.microsoft.com/office/powerpoint/2010/main" val="2908378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en-US"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a:p>
        </p:txBody>
      </p:sp>
    </p:spTree>
    <p:extLst>
      <p:ext uri="{BB962C8B-B14F-4D97-AF65-F5344CB8AC3E}">
        <p14:creationId xmlns="" xmlns:p14="http://schemas.microsoft.com/office/powerpoint/2010/main" val="39870660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pPr algn="ctr"/>
            <a:r>
              <a:rPr lang="en-US" sz="3600" dirty="0" smtClean="0">
                <a:latin typeface="+mj-lt"/>
              </a:rPr>
              <a:t>What resource </a:t>
            </a:r>
          </a:p>
          <a:p>
            <a:pPr algn="ctr"/>
            <a:r>
              <a:rPr lang="en-US" sz="3600" dirty="0" smtClean="0">
                <a:latin typeface="+mj-lt"/>
              </a:rPr>
              <a:t>would you use for:</a:t>
            </a:r>
          </a:p>
          <a:p>
            <a:pPr algn="ctr"/>
            <a:r>
              <a:rPr lang="en-US" sz="3600" dirty="0" smtClean="0">
                <a:latin typeface="+mj-lt"/>
              </a:rPr>
              <a:t>(20 minutes)</a:t>
            </a:r>
            <a:endParaRPr lang="en-US" sz="3600" dirty="0">
              <a:latin typeface="+mj-lt"/>
            </a:endParaRPr>
          </a:p>
        </p:txBody>
      </p:sp>
    </p:spTree>
    <p:extLst>
      <p:ext uri="{BB962C8B-B14F-4D97-AF65-F5344CB8AC3E}">
        <p14:creationId xmlns="" xmlns:p14="http://schemas.microsoft.com/office/powerpoint/2010/main" val="12714737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would you use for:</a:t>
            </a:r>
            <a:endParaRPr lang="en-US" dirty="0"/>
          </a:p>
        </p:txBody>
      </p:sp>
      <p:sp>
        <p:nvSpPr>
          <p:cNvPr id="5" name="Content Placeholder 4"/>
          <p:cNvSpPr>
            <a:spLocks noGrp="1"/>
          </p:cNvSpPr>
          <p:nvPr>
            <p:ph sz="half" idx="1"/>
          </p:nvPr>
        </p:nvSpPr>
        <p:spPr/>
        <p:txBody>
          <a:bodyPr/>
          <a:lstStyle/>
          <a:p>
            <a:r>
              <a:rPr lang="en-US" dirty="0" smtClean="0"/>
              <a:t>Blood Pressure</a:t>
            </a:r>
          </a:p>
          <a:p>
            <a:r>
              <a:rPr lang="en-US" dirty="0" smtClean="0"/>
              <a:t>Dictated sound clip</a:t>
            </a:r>
          </a:p>
          <a:p>
            <a:r>
              <a:rPr lang="en-US" dirty="0" smtClean="0"/>
              <a:t>Cheek swab</a:t>
            </a:r>
          </a:p>
          <a:p>
            <a:r>
              <a:rPr lang="en-US" dirty="0" smtClean="0"/>
              <a:t>Laboratory</a:t>
            </a:r>
          </a:p>
          <a:p>
            <a:r>
              <a:rPr lang="en-US" dirty="0" smtClean="0"/>
              <a:t>Home visit</a:t>
            </a:r>
          </a:p>
          <a:p>
            <a:r>
              <a:rPr lang="en-US" dirty="0" smtClean="0"/>
              <a:t>Problem List</a:t>
            </a:r>
          </a:p>
          <a:p>
            <a:r>
              <a:rPr lang="en-US" dirty="0" smtClean="0"/>
              <a:t>Audit record</a:t>
            </a:r>
          </a:p>
          <a:p>
            <a:r>
              <a:rPr lang="en-US" dirty="0" smtClean="0"/>
              <a:t>Clinical Document</a:t>
            </a:r>
            <a:endParaRPr lang="en-US" dirty="0"/>
          </a:p>
        </p:txBody>
      </p:sp>
      <p:sp>
        <p:nvSpPr>
          <p:cNvPr id="6" name="Content Placeholder 5"/>
          <p:cNvSpPr>
            <a:spLocks noGrp="1"/>
          </p:cNvSpPr>
          <p:nvPr>
            <p:ph sz="half" idx="2"/>
          </p:nvPr>
        </p:nvSpPr>
        <p:spPr/>
        <p:txBody>
          <a:bodyPr/>
          <a:lstStyle/>
          <a:p>
            <a:r>
              <a:rPr lang="en-US" dirty="0" smtClean="0"/>
              <a:t>Contracted taxi driver</a:t>
            </a:r>
          </a:p>
          <a:p>
            <a:r>
              <a:rPr lang="en-US" dirty="0" smtClean="0"/>
              <a:t>Study subject</a:t>
            </a:r>
          </a:p>
          <a:p>
            <a:r>
              <a:rPr lang="en-US" dirty="0" smtClean="0"/>
              <a:t>Record of narcotic use</a:t>
            </a:r>
          </a:p>
          <a:p>
            <a:r>
              <a:rPr lang="en-US" dirty="0" smtClean="0"/>
              <a:t>Password change reminder</a:t>
            </a:r>
          </a:p>
          <a:p>
            <a:r>
              <a:rPr lang="en-US" dirty="0" smtClean="0"/>
              <a:t>Group smoking cessation workshop</a:t>
            </a:r>
          </a:p>
          <a:p>
            <a:r>
              <a:rPr lang="en-US" dirty="0" smtClean="0"/>
              <a:t>Females over 35</a:t>
            </a:r>
          </a:p>
          <a:p>
            <a:r>
              <a:rPr lang="en-US" dirty="0" smtClean="0"/>
              <a:t>Referral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a:p>
        </p:txBody>
      </p:sp>
    </p:spTree>
    <p:extLst>
      <p:ext uri="{BB962C8B-B14F-4D97-AF65-F5344CB8AC3E}">
        <p14:creationId xmlns="" xmlns:p14="http://schemas.microsoft.com/office/powerpoint/2010/main" val="3408350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Overview</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38</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346354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Resources</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1060253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where it’s due</a:t>
            </a:r>
            <a:endParaRPr lang="en-US" dirty="0"/>
          </a:p>
        </p:txBody>
      </p:sp>
      <p:sp>
        <p:nvSpPr>
          <p:cNvPr id="3" name="Content Placeholder 2"/>
          <p:cNvSpPr>
            <a:spLocks noGrp="1"/>
          </p:cNvSpPr>
          <p:nvPr>
            <p:ph idx="1"/>
          </p:nvPr>
        </p:nvSpPr>
        <p:spPr/>
        <p:txBody>
          <a:bodyPr/>
          <a:lstStyle/>
          <a:p>
            <a:r>
              <a:rPr lang="en-US" dirty="0" smtClean="0"/>
              <a:t>This presentation is licensed under the Creative</a:t>
            </a:r>
            <a:r>
              <a:rPr lang="en-US" baseline="0" dirty="0" smtClean="0"/>
              <a:t> Commons “attribution” license (so take and use as you see fit)</a:t>
            </a:r>
          </a:p>
          <a:p>
            <a:r>
              <a:rPr lang="en-US" dirty="0" smtClean="0"/>
              <a:t>A large part of the content comes from slides originally developed by Ewout Kramer (another core team member)</a:t>
            </a:r>
          </a:p>
          <a:p>
            <a:r>
              <a:rPr lang="en-US" dirty="0" smtClean="0"/>
              <a:t>So significant credit (and perhaps occasionally blame? </a:t>
            </a:r>
            <a:r>
              <a:rPr lang="en-US" dirty="0" smtClean="0">
                <a:sym typeface="Wingdings" panose="05000000000000000000" pitchFamily="2" charset="2"/>
              </a:rPr>
              <a:t>) goes to him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a:p>
        </p:txBody>
      </p:sp>
    </p:spTree>
    <p:extLst>
      <p:ext uri="{BB962C8B-B14F-4D97-AF65-F5344CB8AC3E}">
        <p14:creationId xmlns="" xmlns:p14="http://schemas.microsoft.com/office/powerpoint/2010/main" val="2066045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developers</a:t>
            </a:r>
            <a:endParaRPr lang="en-US" dirty="0"/>
          </a:p>
        </p:txBody>
      </p:sp>
      <p:sp>
        <p:nvSpPr>
          <p:cNvPr id="4" name="Content Placeholder 3"/>
          <p:cNvSpPr>
            <a:spLocks noGrp="1"/>
          </p:cNvSpPr>
          <p:nvPr>
            <p:ph idx="1"/>
          </p:nvPr>
        </p:nvSpPr>
        <p:spPr/>
        <p:txBody>
          <a:bodyPr/>
          <a:lstStyle/>
          <a:p>
            <a:r>
              <a:rPr lang="en-US" dirty="0" smtClean="0"/>
              <a:t>Where to get support:</a:t>
            </a:r>
          </a:p>
          <a:p>
            <a:pPr lvl="1"/>
            <a:r>
              <a:rPr lang="en-US" sz="2400" dirty="0" smtClean="0"/>
              <a:t>Spec discussion threads</a:t>
            </a:r>
          </a:p>
          <a:p>
            <a:pPr lvl="1"/>
            <a:r>
              <a:rPr lang="en-US" sz="2400" dirty="0" smtClean="0"/>
              <a:t>Implementer’s Skype chat</a:t>
            </a:r>
          </a:p>
          <a:p>
            <a:pPr lvl="1"/>
            <a:r>
              <a:rPr lang="en-US" sz="2400" dirty="0" smtClean="0"/>
              <a:t>Stack Overflow</a:t>
            </a:r>
          </a:p>
          <a:p>
            <a:pPr lvl="1"/>
            <a:r>
              <a:rPr lang="en-US" sz="2400" dirty="0" smtClean="0"/>
              <a:t>FHIR List server</a:t>
            </a:r>
          </a:p>
          <a:p>
            <a:pPr lvl="1"/>
            <a:r>
              <a:rPr lang="en-US" sz="2400" dirty="0" smtClean="0"/>
              <a:t>gForge Tracker (Change requests)</a:t>
            </a:r>
          </a:p>
          <a:p>
            <a:pPr lvl="1"/>
            <a:r>
              <a:rPr lang="en-US" sz="2400" dirty="0" smtClean="0"/>
              <a:t>FHIR User Group (AID)</a:t>
            </a:r>
          </a:p>
          <a:p>
            <a:pPr lvl="1"/>
            <a:r>
              <a:rPr lang="en-US" sz="2400" dirty="0" smtClean="0"/>
              <a:t>FAQs (members only)</a:t>
            </a:r>
          </a:p>
          <a:p>
            <a:pPr lvl="1"/>
            <a:r>
              <a:rPr lang="en-US" sz="2400" dirty="0" smtClean="0"/>
              <a:t>Test servers</a:t>
            </a:r>
          </a:p>
          <a:p>
            <a:r>
              <a:rPr lang="en-US" b="1" dirty="0" smtClean="0">
                <a:solidFill>
                  <a:srgbClr val="0070C0"/>
                </a:solidFill>
              </a:rPr>
              <a:t>http://wiki.hl7.org?title=FHIR</a:t>
            </a:r>
          </a:p>
          <a:p>
            <a:endParaRPr lang="en-US" dirty="0"/>
          </a:p>
        </p:txBody>
      </p:sp>
    </p:spTree>
    <p:extLst>
      <p:ext uri="{BB962C8B-B14F-4D97-AF65-F5344CB8AC3E}">
        <p14:creationId xmlns="" xmlns:p14="http://schemas.microsoft.com/office/powerpoint/2010/main" val="2320128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“Resources” are:</a:t>
            </a:r>
          </a:p>
          <a:p>
            <a:pPr lvl="1"/>
            <a:r>
              <a:rPr lang="en-US" dirty="0" smtClean="0"/>
              <a:t>Small logically discrete units of exchange</a:t>
            </a:r>
          </a:p>
          <a:p>
            <a:pPr lvl="1"/>
            <a:r>
              <a:rPr lang="en-US" dirty="0" smtClean="0"/>
              <a:t>Defined behavior and meaning</a:t>
            </a:r>
          </a:p>
          <a:p>
            <a:pPr lvl="1"/>
            <a:r>
              <a:rPr lang="en-US" dirty="0" smtClean="0"/>
              <a:t>Known identity / location</a:t>
            </a:r>
          </a:p>
          <a:p>
            <a:pPr lvl="1"/>
            <a:r>
              <a:rPr lang="en-US" dirty="0" smtClean="0"/>
              <a:t>Smallest unit of transaction</a:t>
            </a:r>
          </a:p>
          <a:p>
            <a:pPr lvl="1"/>
            <a:r>
              <a:rPr lang="en-US" dirty="0" smtClean="0"/>
              <a:t>“of interest” to healthcare</a:t>
            </a:r>
          </a:p>
          <a:p>
            <a:pPr lvl="1"/>
            <a:endParaRPr lang="en-US" dirty="0" smtClean="0"/>
          </a:p>
          <a:p>
            <a:pPr lvl="1"/>
            <a:r>
              <a:rPr lang="en-US" dirty="0" smtClean="0"/>
              <a:t>V2: Sort of like Segments</a:t>
            </a:r>
          </a:p>
          <a:p>
            <a:pPr lvl="1"/>
            <a:r>
              <a:rPr lang="en-US" dirty="0" smtClean="0"/>
              <a:t>V3: Sort of like CMETs</a:t>
            </a:r>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44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3528" y="332656"/>
            <a:ext cx="7372672" cy="1152128"/>
          </a:xfrm>
        </p:spPr>
        <p:txBody>
          <a:bodyPr/>
          <a:lstStyle/>
          <a:p>
            <a:r>
              <a:rPr lang="en-US" dirty="0" smtClean="0"/>
              <a:t>What is/isn’t a Resource?</a:t>
            </a:r>
            <a:endParaRPr lang="en-US" dirty="0"/>
          </a:p>
        </p:txBody>
      </p:sp>
      <p:sp>
        <p:nvSpPr>
          <p:cNvPr id="9" name="Text Placeholder 8"/>
          <p:cNvSpPr>
            <a:spLocks noGrp="1"/>
          </p:cNvSpPr>
          <p:nvPr>
            <p:ph type="body" idx="1"/>
          </p:nvPr>
        </p:nvSpPr>
        <p:spPr/>
        <p:txBody>
          <a:bodyPr/>
          <a:lstStyle/>
          <a:p>
            <a:r>
              <a:rPr lang="en-US" dirty="0" smtClean="0"/>
              <a:t>Examples</a:t>
            </a:r>
            <a:endParaRPr lang="en-US"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Location, Encounter, Organization, </a:t>
            </a:r>
          </a:p>
          <a:p>
            <a:r>
              <a:rPr lang="en-US" dirty="0" smtClean="0"/>
              <a:t>Clinical Concepts</a:t>
            </a:r>
          </a:p>
          <a:p>
            <a:pPr lvl="1"/>
            <a:r>
              <a:rPr lang="en-US" dirty="0" err="1" smtClean="0"/>
              <a:t>AllergyIntolerance</a:t>
            </a:r>
            <a:r>
              <a:rPr lang="en-US" dirty="0" smtClean="0"/>
              <a:t>, Questionnaire, Observation</a:t>
            </a:r>
          </a:p>
          <a:p>
            <a:r>
              <a:rPr lang="en-US" dirty="0" smtClean="0"/>
              <a:t>Infrastructure</a:t>
            </a:r>
          </a:p>
          <a:p>
            <a:pPr lvl="1"/>
            <a:r>
              <a:rPr lang="en-US" dirty="0" smtClean="0"/>
              <a:t>Composition, </a:t>
            </a:r>
            <a:r>
              <a:rPr lang="en-US" dirty="0" err="1" smtClean="0"/>
              <a:t>MessageHeader</a:t>
            </a:r>
            <a:r>
              <a:rPr lang="en-US" dirty="0" smtClean="0"/>
              <a:t>, Profile, Conformance</a:t>
            </a:r>
          </a:p>
        </p:txBody>
      </p:sp>
      <p:sp>
        <p:nvSpPr>
          <p:cNvPr id="10" name="Text Placeholder 9"/>
          <p:cNvSpPr>
            <a:spLocks noGrp="1"/>
          </p:cNvSpPr>
          <p:nvPr>
            <p:ph type="body" sz="quarter" idx="3"/>
          </p:nvPr>
        </p:nvSpPr>
        <p:spPr/>
        <p:txBody>
          <a:bodyPr/>
          <a:lstStyle/>
          <a:p>
            <a:r>
              <a:rPr lang="en-US" dirty="0" smtClean="0"/>
              <a:t>Non-examples</a:t>
            </a:r>
            <a:endParaRPr lang="en-US"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Blood Pressure</a:t>
            </a:r>
          </a:p>
          <a:p>
            <a:pPr lvl="1"/>
            <a:r>
              <a:rPr lang="en-US" dirty="0" smtClean="0"/>
              <a:t>Too specific</a:t>
            </a:r>
          </a:p>
          <a:p>
            <a:r>
              <a:rPr lang="en-US" dirty="0" smtClean="0"/>
              <a:t>Pregnancy</a:t>
            </a:r>
          </a:p>
          <a:p>
            <a:pPr lvl="1"/>
            <a:r>
              <a:rPr lang="en-US" dirty="0" smtClean="0"/>
              <a:t>Too broad</a:t>
            </a:r>
          </a:p>
          <a:p>
            <a:r>
              <a:rPr lang="en-US" dirty="0"/>
              <a:t>Electronic Health Record </a:t>
            </a:r>
          </a:p>
          <a:p>
            <a:pPr lvl="1"/>
            <a:r>
              <a:rPr lang="en-US" dirty="0"/>
              <a:t>Too </a:t>
            </a:r>
            <a:r>
              <a:rPr lang="en-US" dirty="0" smtClean="0"/>
              <a:t>big</a:t>
            </a:r>
            <a:endParaRPr lang="en-US" dirty="0"/>
          </a:p>
        </p:txBody>
      </p:sp>
    </p:spTree>
    <p:extLst>
      <p:ext uri="{BB962C8B-B14F-4D97-AF65-F5344CB8AC3E}">
        <p14:creationId xmlns="" xmlns:p14="http://schemas.microsoft.com/office/powerpoint/2010/main" val="36777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 Resource</a:t>
            </a:r>
            <a:endParaRPr lang="en-US" dirty="0"/>
          </a:p>
        </p:txBody>
      </p:sp>
      <p:grpSp>
        <p:nvGrpSpPr>
          <p:cNvPr id="3" name="Group 31"/>
          <p:cNvGrpSpPr/>
          <p:nvPr/>
        </p:nvGrpSpPr>
        <p:grpSpPr>
          <a:xfrm>
            <a:off x="1619672" y="1844824"/>
            <a:ext cx="6120680" cy="4464496"/>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77616" y="4204320"/>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Extensions</a:t>
              </a:r>
            </a:p>
          </p:txBody>
        </p:sp>
      </p:grpSp>
      <p:sp>
        <p:nvSpPr>
          <p:cNvPr id="17" name="Rectangle 11"/>
          <p:cNvSpPr/>
          <p:nvPr/>
        </p:nvSpPr>
        <p:spPr bwMode="auto">
          <a:xfrm>
            <a:off x="1788570" y="2992837"/>
            <a:ext cx="2522793" cy="117445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Metadata</a:t>
            </a:r>
            <a:endParaRPr kumimoji="0" lang="en-US"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 xmlns:p14="http://schemas.microsoft.com/office/powerpoint/2010/main" val="683750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srcRect l="3451" t="9052" r="57700" b="31100"/>
          <a:stretch/>
        </p:blipFill>
        <p:spPr>
          <a:xfrm>
            <a:off x="392928" y="305861"/>
            <a:ext cx="5840522" cy="5998374"/>
          </a:xfrm>
          <a:prstGeom prst="rect">
            <a:avLst/>
          </a:prstGeom>
        </p:spPr>
      </p:pic>
      <p:sp>
        <p:nvSpPr>
          <p:cNvPr id="11" name="Rectangle 10"/>
          <p:cNvSpPr/>
          <p:nvPr/>
        </p:nvSpPr>
        <p:spPr>
          <a:xfrm>
            <a:off x="428713" y="1295555"/>
            <a:ext cx="5416056" cy="117383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478439"/>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772816"/>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717032"/>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44769" y="465313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3212976"/>
            <a:ext cx="5439431" cy="288032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517149"/>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51125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47309" y="2832785"/>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97697"/>
            <a:ext cx="5416056" cy="750104"/>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680580"/>
            <a:ext cx="2397336" cy="46014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868145" y="974957"/>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099613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US" dirty="0"/>
          </a:p>
        </p:txBody>
      </p:sp>
      <p:sp>
        <p:nvSpPr>
          <p:cNvPr id="3" name="Content Placeholder 2"/>
          <p:cNvSpPr>
            <a:spLocks noGrp="1"/>
          </p:cNvSpPr>
          <p:nvPr>
            <p:ph idx="1"/>
          </p:nvPr>
        </p:nvSpPr>
        <p:spPr/>
        <p:txBody>
          <a:bodyPr/>
          <a:lstStyle/>
          <a:p>
            <a:r>
              <a:rPr lang="en-US" dirty="0" smtClean="0"/>
              <a:t>CDA taught HL7 a very important lesson</a:t>
            </a:r>
          </a:p>
          <a:p>
            <a:pPr lvl="1"/>
            <a:r>
              <a:rPr lang="en-US" dirty="0" smtClean="0"/>
              <a:t>Even if the computers don’t understand 99% of what you’re sending, that’s ok if they can properly render it to a human clinician</a:t>
            </a:r>
          </a:p>
          <a:p>
            <a:pPr lvl="0"/>
            <a:r>
              <a:rPr lang="en-US" dirty="0" smtClean="0"/>
              <a:t>This doesn’t just hold for documents – important for messages, services, etc.</a:t>
            </a:r>
          </a:p>
          <a:p>
            <a:pPr lvl="0"/>
            <a:r>
              <a:rPr lang="en-US" dirty="0" smtClean="0"/>
              <a:t>In FHIR, </a:t>
            </a:r>
            <a:r>
              <a:rPr lang="en-US" b="1" dirty="0" smtClean="0"/>
              <a:t>every</a:t>
            </a:r>
            <a:r>
              <a:rPr lang="en-US" b="0" baseline="0" dirty="0" smtClean="0"/>
              <a:t> resource </a:t>
            </a:r>
            <a:r>
              <a:rPr lang="en-US" b="0" baseline="0" dirty="0" smtClean="0"/>
              <a:t>should </a:t>
            </a:r>
            <a:r>
              <a:rPr lang="en-US" b="0" baseline="0" dirty="0" smtClean="0"/>
              <a:t/>
            </a:r>
            <a:br>
              <a:rPr lang="en-US" b="0" baseline="0" dirty="0" smtClean="0"/>
            </a:br>
            <a:r>
              <a:rPr lang="en-US" b="0" baseline="0" dirty="0" smtClean="0"/>
              <a:t>have a human-readable expression</a:t>
            </a:r>
          </a:p>
          <a:p>
            <a:pPr lvl="1"/>
            <a:r>
              <a:rPr lang="en-US" dirty="0" smtClean="0"/>
              <a:t>Can be direct rendering or human entered</a:t>
            </a:r>
          </a:p>
        </p:txBody>
      </p:sp>
      <p:pic>
        <p:nvPicPr>
          <p:cNvPr id="2052"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391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in the spec</a:t>
            </a:r>
            <a:endParaRPr lang="en-US" dirty="0"/>
          </a:p>
        </p:txBody>
      </p:sp>
      <p:sp>
        <p:nvSpPr>
          <p:cNvPr id="4" name="TextBox 3"/>
          <p:cNvSpPr txBox="1"/>
          <p:nvPr/>
        </p:nvSpPr>
        <p:spPr>
          <a:xfrm>
            <a:off x="990601" y="2590800"/>
            <a:ext cx="7162800" cy="1077218"/>
          </a:xfrm>
          <a:prstGeom prst="rect">
            <a:avLst/>
          </a:prstGeom>
          <a:noFill/>
        </p:spPr>
        <p:txBody>
          <a:bodyPr wrap="square" rtlCol="0">
            <a:spAutoFit/>
          </a:bodyPr>
          <a:lstStyle/>
          <a:p>
            <a:r>
              <a:rPr lang="nl-NL" sz="3200" dirty="0" err="1" smtClean="0"/>
              <a:t>Let’s</a:t>
            </a:r>
            <a:r>
              <a:rPr lang="nl-NL" sz="3200" dirty="0" smtClean="0"/>
              <a:t> take a look at </a:t>
            </a:r>
            <a:r>
              <a:rPr lang="nl-NL" sz="3200" dirty="0" err="1" smtClean="0"/>
              <a:t>some</a:t>
            </a:r>
            <a:r>
              <a:rPr lang="nl-NL" sz="3200" dirty="0" smtClean="0"/>
              <a:t> Resources in the </a:t>
            </a:r>
            <a:r>
              <a:rPr lang="nl-NL" sz="3200" dirty="0" err="1" smtClean="0"/>
              <a:t>specification</a:t>
            </a:r>
            <a:r>
              <a:rPr lang="nl-NL" sz="3200" dirty="0" smtClean="0"/>
              <a:t>….</a:t>
            </a:r>
            <a:endParaRPr lang="nl-NL" sz="3200" dirty="0"/>
          </a:p>
        </p:txBody>
      </p:sp>
    </p:spTree>
    <p:extLst>
      <p:ext uri="{BB962C8B-B14F-4D97-AF65-F5344CB8AC3E}">
        <p14:creationId xmlns="" xmlns:p14="http://schemas.microsoft.com/office/powerpoint/2010/main" val="1624013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versus reference</a:t>
            </a:r>
            <a:endParaRPr lang="en-US"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47</a:t>
            </a:fld>
            <a:endParaRPr lang="en-US"/>
          </a:p>
        </p:txBody>
      </p:sp>
    </p:spTree>
    <p:extLst>
      <p:ext uri="{BB962C8B-B14F-4D97-AF65-F5344CB8AC3E}">
        <p14:creationId xmlns="" xmlns:p14="http://schemas.microsoft.com/office/powerpoint/2010/main" val="1583281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5800" y="1981200"/>
            <a:ext cx="6589713" cy="2657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p:txBody>
          <a:bodyPr/>
          <a:lstStyle/>
          <a:p>
            <a:r>
              <a:rPr lang="en-US" dirty="0" smtClean="0"/>
              <a:t>Composition 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48</a:t>
            </a:fld>
            <a:endParaRPr lang="en-US"/>
          </a:p>
        </p:txBody>
      </p:sp>
      <p:cxnSp>
        <p:nvCxnSpPr>
          <p:cNvPr id="18" name="Straight Arrow Connector 17"/>
          <p:cNvCxnSpPr>
            <a:stCxn id="2" idx="1"/>
          </p:cNvCxnSpPr>
          <p:nvPr/>
        </p:nvCxnSpPr>
        <p:spPr bwMode="auto">
          <a:xfrm flipH="1">
            <a:off x="3581400" y="2228910"/>
            <a:ext cx="1858447"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flipV="1">
            <a:off x="6126802" y="3767137"/>
            <a:ext cx="3649" cy="7572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bwMode="auto">
          <a:xfrm flipV="1">
            <a:off x="1905000" y="4524345"/>
            <a:ext cx="1" cy="85698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439847" y="2028855"/>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4829175" y="4429095"/>
            <a:ext cx="2590800" cy="400110"/>
          </a:xfrm>
          <a:prstGeom prst="rect">
            <a:avLst/>
          </a:prstGeom>
          <a:noFill/>
        </p:spPr>
        <p:txBody>
          <a:bodyPr wrap="square" rtlCol="0">
            <a:spAutoFit/>
          </a:bodyPr>
          <a:lstStyle/>
          <a:p>
            <a:r>
              <a:rPr lang="en-US" b="1" dirty="0" smtClean="0"/>
              <a:t>Resource Component</a:t>
            </a:r>
            <a:endParaRPr lang="nl-NL" sz="2000" b="1" dirty="0"/>
          </a:p>
        </p:txBody>
      </p:sp>
      <p:sp>
        <p:nvSpPr>
          <p:cNvPr id="12" name="TextBox 11"/>
          <p:cNvSpPr txBox="1"/>
          <p:nvPr/>
        </p:nvSpPr>
        <p:spPr>
          <a:xfrm>
            <a:off x="803540" y="5237293"/>
            <a:ext cx="2244460" cy="923330"/>
          </a:xfrm>
          <a:prstGeom prst="rect">
            <a:avLst/>
          </a:prstGeom>
          <a:noFill/>
        </p:spPr>
        <p:txBody>
          <a:bodyPr wrap="square" rtlCol="0">
            <a:spAutoFit/>
          </a:bodyPr>
          <a:lstStyle/>
          <a:p>
            <a:r>
              <a:rPr lang="en-US" b="1" dirty="0" smtClean="0"/>
              <a:t>Simple &amp; Complex elements (may be repeating)</a:t>
            </a:r>
          </a:p>
        </p:txBody>
      </p:sp>
      <p:pic>
        <p:nvPicPr>
          <p:cNvPr id="1843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48000" y="5293550"/>
            <a:ext cx="1352550" cy="828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10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625" y="1773217"/>
            <a:ext cx="6589713" cy="2657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grpSp>
        <p:nvGrpSpPr>
          <p:cNvPr id="3" name="Group 11"/>
          <p:cNvGrpSpPr/>
          <p:nvPr/>
        </p:nvGrpSpPr>
        <p:grpSpPr>
          <a:xfrm>
            <a:off x="2133600" y="4038600"/>
            <a:ext cx="6887884" cy="2765642"/>
            <a:chOff x="1494117" y="3688998"/>
            <a:chExt cx="6887884" cy="2765642"/>
          </a:xfrm>
        </p:grpSpPr>
        <p:cxnSp>
          <p:nvCxnSpPr>
            <p:cNvPr id="9" name="Straight Connector 8"/>
            <p:cNvCxnSpPr/>
            <p:nvPr/>
          </p:nvCxnSpPr>
          <p:spPr bwMode="auto">
            <a:xfrm>
              <a:off x="1494117" y="3688998"/>
              <a:ext cx="2292313" cy="50895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9191" y="4700314"/>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pic>
        <p:nvPicPr>
          <p:cNvPr id="1945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57600" y="4547559"/>
            <a:ext cx="5215428" cy="4374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275252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Attendees</a:t>
            </a:r>
            <a:endParaRPr lang="en-US" dirty="0"/>
          </a:p>
        </p:txBody>
      </p:sp>
      <p:sp>
        <p:nvSpPr>
          <p:cNvPr id="8195" name="Rectangle 3"/>
          <p:cNvSpPr>
            <a:spLocks noGrp="1" noChangeArrowheads="1"/>
          </p:cNvSpPr>
          <p:nvPr>
            <p:ph idx="1"/>
          </p:nvPr>
        </p:nvSpPr>
        <p:spPr/>
        <p:txBody>
          <a:bodyPr/>
          <a:lstStyle/>
          <a:p>
            <a:r>
              <a:rPr lang="en-US" dirty="0" smtClean="0"/>
              <a:t>Who is your organization?</a:t>
            </a:r>
          </a:p>
          <a:p>
            <a:r>
              <a:rPr lang="en-US" dirty="0" smtClean="0"/>
              <a:t>What is your role?</a:t>
            </a:r>
          </a:p>
          <a:p>
            <a:r>
              <a:rPr lang="en-US" dirty="0" smtClean="0"/>
              <a:t>HL7 (v2/v3/CDA) background?</a:t>
            </a:r>
          </a:p>
          <a:p>
            <a:r>
              <a:rPr lang="en-US" dirty="0" smtClean="0"/>
              <a:t>How did you hear about FHIR?</a:t>
            </a:r>
          </a:p>
          <a:p>
            <a:r>
              <a:rPr lang="en-US" dirty="0" smtClean="0"/>
              <a:t>How familiar are you with FHIR?</a:t>
            </a:r>
          </a:p>
          <a:p>
            <a:r>
              <a:rPr lang="en-US" dirty="0" smtClean="0"/>
              <a:t>What is the </a:t>
            </a:r>
            <a:r>
              <a:rPr lang="en-US" b="1" dirty="0" smtClean="0"/>
              <a:t>one</a:t>
            </a:r>
            <a:r>
              <a:rPr lang="en-US" dirty="0" smtClean="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5</a:t>
            </a:fld>
            <a:endParaRPr lang="en-US" dirty="0"/>
          </a:p>
        </p:txBody>
      </p:sp>
    </p:spTree>
    <p:extLst>
      <p:ext uri="{BB962C8B-B14F-4D97-AF65-F5344CB8AC3E}">
        <p14:creationId xmlns="" xmlns:p14="http://schemas.microsoft.com/office/powerpoint/2010/main" val="3005892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2057400"/>
            <a:ext cx="7389813" cy="4219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cxnSp>
        <p:nvCxnSpPr>
          <p:cNvPr id="6" name="Straight Arrow Connector 5"/>
          <p:cNvCxnSpPr/>
          <p:nvPr/>
        </p:nvCxnSpPr>
        <p:spPr bwMode="auto">
          <a:xfrm flipH="1">
            <a:off x="5029200" y="36576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62600" y="4114800"/>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9781420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Network</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51</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16485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en-US" dirty="0" smtClean="0"/>
              <a:t>Resource Aggregate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52</a:t>
            </a:fld>
            <a:endParaRPr lang="en-US"/>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 xmlns:p14="http://schemas.microsoft.com/office/powerpoint/2010/main" val="17519934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53</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 xmlns:p14="http://schemas.microsoft.com/office/powerpoint/2010/main" val="28905923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54</a:t>
            </a:fld>
            <a:endParaRPr lang="en-US"/>
          </a:p>
        </p:txBody>
      </p:sp>
      <p:graphicFrame>
        <p:nvGraphicFramePr>
          <p:cNvPr id="3" name="Table 2"/>
          <p:cNvGraphicFramePr>
            <a:graphicFrameLocks noGrp="1"/>
          </p:cNvGraphicFramePr>
          <p:nvPr>
            <p:extLst>
              <p:ext uri="{D42A27DB-BD31-4B8C-83A1-F6EECF244321}">
                <p14:modId xmlns="" xmlns:p14="http://schemas.microsoft.com/office/powerpoint/2010/main" val="438861511"/>
              </p:ext>
            </p:extLst>
          </p:nvPr>
        </p:nvGraphicFramePr>
        <p:xfrm>
          <a:off x="685800" y="1676400"/>
          <a:ext cx="7467601" cy="4885203"/>
        </p:xfrm>
        <a:graphic>
          <a:graphicData uri="http://schemas.openxmlformats.org/drawingml/2006/table">
            <a:tbl>
              <a:tblPr>
                <a:tableStyleId>{10A1B5D5-9B99-4C35-A422-299274C87663}</a:tableStyleId>
              </a:tblPr>
              <a:tblGrid>
                <a:gridCol w="1668294"/>
                <a:gridCol w="1986064"/>
                <a:gridCol w="3813243"/>
              </a:tblGrid>
              <a:tr h="207404">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07404">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80731">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07404">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518510">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69625">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394067">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767395">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1327385">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 xmlns:p14="http://schemas.microsoft.com/office/powerpoint/2010/main" val="2651420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en-US" dirty="0" smtClean="0"/>
          </a:p>
          <a:p>
            <a:pPr lvl="1"/>
            <a:r>
              <a:rPr lang="en-US" dirty="0" smtClean="0"/>
              <a:t>“1951”, “1951-06” and “1951-06-04”</a:t>
            </a:r>
          </a:p>
          <a:p>
            <a:pPr lvl="1"/>
            <a:r>
              <a:rPr lang="en-US" dirty="0" smtClean="0"/>
              <a:t>“1951-06-04T10:57:34.0321+01”</a:t>
            </a:r>
          </a:p>
          <a:p>
            <a:pPr lvl="1"/>
            <a:r>
              <a:rPr lang="en-US" sz="2600" dirty="0" smtClean="0"/>
              <a:t>“1951-06-04T10:57:34.0321Z”</a:t>
            </a:r>
            <a:endParaRPr lang="en-US" dirty="0" smtClean="0"/>
          </a:p>
          <a:p>
            <a:pPr lvl="1"/>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55</a:t>
            </a:fld>
            <a:endParaRPr lang="en-US"/>
          </a:p>
        </p:txBody>
      </p:sp>
    </p:spTree>
    <p:extLst>
      <p:ext uri="{BB962C8B-B14F-4D97-AF65-F5344CB8AC3E}">
        <p14:creationId xmlns="" xmlns:p14="http://schemas.microsoft.com/office/powerpoint/2010/main" val="23540308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
        <p:nvSpPr>
          <p:cNvPr id="4" name="Content Placeholder 3"/>
          <p:cNvSpPr>
            <a:spLocks noGrp="1"/>
          </p:cNvSpPr>
          <p:nvPr>
            <p:ph idx="1"/>
          </p:nvPr>
        </p:nvSpPr>
        <p:spPr/>
        <p:txBody>
          <a:bodyPr/>
          <a:lstStyle/>
          <a:p>
            <a:r>
              <a:rPr lang="en-US" dirty="0" smtClean="0"/>
              <a:t>Based on </a:t>
            </a:r>
            <a:r>
              <a:rPr lang="en-US" dirty="0" err="1" smtClean="0"/>
              <a:t>uri</a:t>
            </a:r>
            <a:r>
              <a:rPr lang="en-US" dirty="0" smtClean="0"/>
              <a:t>(!):  OID and UUID</a:t>
            </a:r>
          </a:p>
          <a:p>
            <a:pPr lvl="1"/>
            <a:r>
              <a:rPr lang="en-US" dirty="0" smtClean="0"/>
              <a:t>urn:oid:1.2.3.4.5</a:t>
            </a:r>
          </a:p>
          <a:p>
            <a:pPr lvl="1"/>
            <a:r>
              <a:rPr lang="en-US" dirty="0" smtClean="0"/>
              <a:t>urn:uuid:a5afddf4-e880-459b-876e-e4591b0acc11</a:t>
            </a:r>
          </a:p>
          <a:p>
            <a:pPr lvl="1"/>
            <a:endParaRPr lang="en-US" dirty="0" smtClean="0"/>
          </a:p>
          <a:p>
            <a:r>
              <a:rPr lang="en-US" dirty="0" smtClean="0"/>
              <a:t>Based on string:</a:t>
            </a:r>
          </a:p>
          <a:p>
            <a:pPr lvl="1"/>
            <a:r>
              <a:rPr lang="en-US" dirty="0" smtClean="0"/>
              <a:t>code (string of characters, may contain single spaces)  - “4548-4”, “active”, “not known”  </a:t>
            </a:r>
          </a:p>
          <a:p>
            <a:pPr lvl="1"/>
            <a:r>
              <a:rPr lang="en-US" dirty="0" smtClean="0"/>
              <a:t>id ([a-z0-9\-\.]{1,36})</a:t>
            </a:r>
          </a:p>
        </p:txBody>
      </p:sp>
    </p:spTree>
    <p:extLst>
      <p:ext uri="{BB962C8B-B14F-4D97-AF65-F5344CB8AC3E}">
        <p14:creationId xmlns="" xmlns:p14="http://schemas.microsoft.com/office/powerpoint/2010/main" val="18756657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Data Types</a:t>
            </a:r>
            <a:endParaRPr lang="en-US" dirty="0"/>
          </a:p>
        </p:txBody>
      </p:sp>
      <p:pic>
        <p:nvPicPr>
          <p:cNvPr id="5124"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bwMode="auto">
          <a:xfrm>
            <a:off x="2627784" y="2780928"/>
            <a:ext cx="4824536" cy="216024"/>
          </a:xfrm>
          <a:prstGeom prst="rect">
            <a:avLst/>
          </a:prstGeom>
          <a:solidFill>
            <a:schemeClr val="accent1">
              <a:alpha val="7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338169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58</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 xmlns:p14="http://schemas.microsoft.com/office/powerpoint/2010/main" val="38447260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26855" y="1990725"/>
            <a:ext cx="6694487" cy="2085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59</a:t>
            </a:fld>
            <a:endParaRPr lang="en-US"/>
          </a:p>
        </p:txBody>
      </p:sp>
      <p:pic>
        <p:nvPicPr>
          <p:cNvPr id="717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4574098" y="3657600"/>
            <a:ext cx="0"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438400" y="3352800"/>
            <a:ext cx="1"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660654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Plans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Client/Server/Both/Neither?</a:t>
            </a:r>
            <a:endParaRPr lang="en-US" sz="3100" dirty="0" smtClean="0">
              <a:effectLst/>
            </a:endParaRPr>
          </a:p>
          <a:p>
            <a:r>
              <a:rPr lang="en-US" dirty="0" smtClean="0"/>
              <a:t>Type of application?</a:t>
            </a:r>
          </a:p>
          <a:p>
            <a:r>
              <a:rPr lang="en-US" dirty="0" smtClean="0"/>
              <a:t>REST, Messaging, Documents, Services?</a:t>
            </a:r>
          </a:p>
          <a:p>
            <a:r>
              <a:rPr lang="en-US" dirty="0" smtClean="0"/>
              <a:t>Resources of interest?</a:t>
            </a:r>
          </a:p>
          <a:p>
            <a:r>
              <a:rPr lang="en-US" dirty="0" smtClean="0"/>
              <a:t>Platform of choice (.NET, Java, Ruby, …)?</a:t>
            </a:r>
          </a:p>
          <a:p>
            <a:r>
              <a:rPr lang="en-US" dirty="0" smtClean="0"/>
              <a:t>Familiar with HTTP, XML, JSON, REST?</a:t>
            </a:r>
          </a:p>
          <a:p>
            <a:r>
              <a:rPr lang="en-US" dirty="0" smtClean="0"/>
              <a:t>Persistence technologies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 xmlns:p14="http://schemas.microsoft.com/office/powerpoint/2010/main" val="13263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60</a:t>
            </a:fld>
            <a:endParaRPr lang="en-CA"/>
          </a:p>
        </p:txBody>
      </p:sp>
      <p:pic>
        <p:nvPicPr>
          <p:cNvPr id="8200"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1999" y="4202668"/>
            <a:ext cx="7712841" cy="1295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flipV="1">
            <a:off x="3886199" y="4850368"/>
            <a:ext cx="342900" cy="104150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89" y="5891873"/>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pic>
        <p:nvPicPr>
          <p:cNvPr id="102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74562" y="1848190"/>
            <a:ext cx="3059637" cy="25496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914400" y="1976665"/>
            <a:ext cx="2440522" cy="14523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7160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en-US"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61</a:t>
            </a:fld>
            <a:endParaRPr lang="en-CA"/>
          </a:p>
        </p:txBody>
      </p:sp>
      <p:pic>
        <p:nvPicPr>
          <p:cNvPr id="81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000" y="3505200"/>
            <a:ext cx="7620000" cy="282713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4428013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Administrative Gender value set</a:t>
            </a:r>
            <a:endParaRPr lang="en-US" dirty="0">
              <a:solidFill>
                <a:schemeClr val="bg1"/>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a:p>
        </p:txBody>
      </p:sp>
      <p:pic>
        <p:nvPicPr>
          <p:cNvPr id="112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3889878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a:p>
        </p:txBody>
      </p:sp>
    </p:spTree>
    <p:extLst>
      <p:ext uri="{BB962C8B-B14F-4D97-AF65-F5344CB8AC3E}">
        <p14:creationId xmlns="" xmlns:p14="http://schemas.microsoft.com/office/powerpoint/2010/main" val="1535030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801" y="1661022"/>
            <a:ext cx="6934200" cy="48746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smtClean="0"/>
              <a:t>ValueSet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sp>
        <p:nvSpPr>
          <p:cNvPr id="5" name="TextBox 4"/>
          <p:cNvSpPr txBox="1"/>
          <p:nvPr/>
        </p:nvSpPr>
        <p:spPr>
          <a:xfrm>
            <a:off x="5148064" y="1802986"/>
            <a:ext cx="3672408" cy="267765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800" dirty="0"/>
              <a:t>Publication </a:t>
            </a:r>
            <a:r>
              <a:rPr lang="en-US" sz="2800" dirty="0" smtClean="0"/>
              <a:t>meta-data</a:t>
            </a:r>
          </a:p>
          <a:p>
            <a:pPr marL="285750" indent="-285750">
              <a:buFont typeface="Arial" panose="020B0604020202020204" pitchFamily="34" charset="0"/>
              <a:buChar char="•"/>
            </a:pPr>
            <a:r>
              <a:rPr lang="en-US" sz="2800" dirty="0" smtClean="0"/>
              <a:t>Concepts from 1 or more existing systems</a:t>
            </a:r>
          </a:p>
          <a:p>
            <a:pPr marL="285750" indent="-285750">
              <a:buFont typeface="Arial" panose="020B0604020202020204" pitchFamily="34" charset="0"/>
              <a:buChar char="•"/>
            </a:pPr>
            <a:r>
              <a:rPr lang="en-US" sz="2800" dirty="0" smtClean="0"/>
              <a:t>Additional concepts</a:t>
            </a:r>
            <a:endParaRPr lang="en-US" sz="2800" dirty="0"/>
          </a:p>
        </p:txBody>
      </p:sp>
    </p:spTree>
    <p:extLst>
      <p:ext uri="{BB962C8B-B14F-4D97-AF65-F5344CB8AC3E}">
        <p14:creationId xmlns="" xmlns:p14="http://schemas.microsoft.com/office/powerpoint/2010/main" val="40007491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2071" y="1676400"/>
            <a:ext cx="6817087" cy="4724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65</a:t>
            </a:fld>
            <a:endParaRPr lang="en-US"/>
          </a:p>
        </p:txBody>
      </p:sp>
      <p:cxnSp>
        <p:nvCxnSpPr>
          <p:cNvPr id="14" name="Straight Arrow Connector 13"/>
          <p:cNvCxnSpPr/>
          <p:nvPr/>
        </p:nvCxnSpPr>
        <p:spPr bwMode="auto">
          <a:xfrm flipH="1">
            <a:off x="3505200" y="838200"/>
            <a:ext cx="2895600" cy="838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a:off x="1447800" y="3048000"/>
            <a:ext cx="4582558" cy="666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1295400" y="4572000"/>
            <a:ext cx="5410202"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126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10249" y="533400"/>
            <a:ext cx="2857500" cy="2114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30357" y="2857500"/>
            <a:ext cx="2286000" cy="1714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124575" y="4800600"/>
            <a:ext cx="2181225" cy="1323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9558918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66</a:t>
            </a:fld>
            <a:endParaRPr lang="en-US"/>
          </a:p>
        </p:txBody>
      </p:sp>
      <p:pic>
        <p:nvPicPr>
          <p:cNvPr id="717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5458998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38369133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pic>
        <p:nvPicPr>
          <p:cNvPr id="6" name="Picture 2"/>
          <p:cNvPicPr>
            <a:picLocks noChangeAspect="1" noChangeArrowheads="1"/>
          </p:cNvPicPr>
          <p:nvPr/>
        </p:nvPicPr>
        <p:blipFill>
          <a:blip r:embed="rId2"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 xmlns:p14="http://schemas.microsoft.com/office/powerpoint/2010/main" val="425824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69</a:t>
            </a:fld>
            <a:endParaRPr lang="en-CA"/>
          </a:p>
        </p:txBody>
      </p:sp>
      <p:pic>
        <p:nvPicPr>
          <p:cNvPr id="1126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53894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Know how to navigate the FHIR specification and implementer resources</a:t>
            </a:r>
          </a:p>
          <a:p>
            <a:r>
              <a:rPr lang="en-US" sz="2800" dirty="0" smtClean="0"/>
              <a:t>Be able to use FHIR in a RESTful manner</a:t>
            </a:r>
          </a:p>
          <a:p>
            <a:pPr lvl="1"/>
            <a:r>
              <a:rPr lang="en-US" sz="2400" dirty="0" smtClean="0"/>
              <a:t>CRUD + Search</a:t>
            </a:r>
          </a:p>
          <a:p>
            <a:r>
              <a:rPr lang="en-US" sz="2800" dirty="0" smtClean="0"/>
              <a:t>Be able to craft FHIR documents and messages</a:t>
            </a:r>
          </a:p>
          <a:p>
            <a:r>
              <a:rPr lang="en-US" sz="2800" dirty="0" smtClean="0"/>
              <a:t>Understand FHIR architectural considerations </a:t>
            </a:r>
          </a:p>
          <a:p>
            <a:r>
              <a:rPr lang="en-US" sz="2800" dirty="0" smtClean="0"/>
              <a:t>Be familiar with potential FHIR implementation considerations</a:t>
            </a:r>
          </a:p>
          <a:p>
            <a:r>
              <a:rPr lang="en-US" sz="2800" dirty="0" smtClean="0"/>
              <a:t>Be ready to implement</a:t>
            </a:r>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 xmlns:p14="http://schemas.microsoft.com/office/powerpoint/2010/main" val="19952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data model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70</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23" name="Rectangle 22"/>
          <p:cNvSpPr/>
          <p:nvPr/>
        </p:nvSpPr>
        <p:spPr bwMode="auto">
          <a:xfrm>
            <a:off x="611561" y="2405063"/>
            <a:ext cx="1440160"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Metadata</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 xmlns:p14="http://schemas.microsoft.com/office/powerpoint/2010/main" val="4158412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pPr algn="ctr"/>
            <a:r>
              <a:rPr lang="en-US" sz="3600" dirty="0" smtClean="0">
                <a:latin typeface="+mj-lt"/>
              </a:rPr>
              <a:t>Build a resource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14837163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patient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72</a:t>
            </a:fld>
            <a:endParaRPr lang="en-CA"/>
          </a:p>
        </p:txBody>
      </p:sp>
      <p:sp>
        <p:nvSpPr>
          <p:cNvPr id="4" name="Text Placeholder 3"/>
          <p:cNvSpPr>
            <a:spLocks noGrp="1"/>
          </p:cNvSpPr>
          <p:nvPr>
            <p:ph type="body" idx="4294967295"/>
          </p:nvPr>
        </p:nvSpPr>
        <p:spPr/>
        <p:txBody>
          <a:bodyPr/>
          <a:lstStyle/>
          <a:p>
            <a:r>
              <a:rPr lang="en-US" dirty="0" smtClean="0"/>
              <a:t>Following data:</a:t>
            </a:r>
          </a:p>
          <a:p>
            <a:pPr lvl="1"/>
            <a:r>
              <a:rPr lang="en-US" sz="2400" dirty="0" smtClean="0"/>
              <a:t>Donald Duck, male, born June 9, 1934</a:t>
            </a:r>
          </a:p>
          <a:p>
            <a:pPr lvl="1"/>
            <a:r>
              <a:rPr lang="en-US" sz="2400" dirty="0" smtClean="0"/>
              <a:t>1 407-939-6244, d.duck@disney.com</a:t>
            </a:r>
          </a:p>
          <a:p>
            <a:pPr lvl="1"/>
            <a:r>
              <a:rPr lang="en-US" sz="2400" dirty="0" smtClean="0"/>
              <a:t>SSN: 123 456 789</a:t>
            </a:r>
          </a:p>
          <a:p>
            <a:pPr lvl="1"/>
            <a:r>
              <a:rPr lang="en-US" sz="2400" dirty="0" smtClean="0"/>
              <a:t>Next of kin: Daisy</a:t>
            </a:r>
          </a:p>
          <a:p>
            <a:pPr lvl="1"/>
            <a:r>
              <a:rPr lang="en-US" sz="2400" dirty="0" smtClean="0"/>
              <a:t>Other elements as you see fit</a:t>
            </a:r>
          </a:p>
          <a:p>
            <a:pPr lvl="0"/>
            <a:r>
              <a:rPr lang="en-US" dirty="0" smtClean="0"/>
              <a:t>Bonus points:</a:t>
            </a:r>
          </a:p>
          <a:p>
            <a:pPr lvl="1"/>
            <a:r>
              <a:rPr lang="en-US" sz="2400" dirty="0" smtClean="0"/>
              <a:t>Primary physician: Patricia Primary </a:t>
            </a:r>
          </a:p>
          <a:p>
            <a:pPr lvl="1"/>
            <a:r>
              <a:rPr lang="en-US" sz="2400" dirty="0" smtClean="0"/>
              <a:t>Include a</a:t>
            </a:r>
            <a:r>
              <a:rPr lang="en-US" sz="2400" baseline="0" dirty="0" smtClean="0"/>
              <a:t> picture</a:t>
            </a:r>
          </a:p>
          <a:p>
            <a:pPr lvl="1"/>
            <a:r>
              <a:rPr lang="en-US" sz="2400" dirty="0" smtClean="0"/>
              <a:t>XML &amp; JSON</a:t>
            </a:r>
          </a:p>
        </p:txBody>
      </p:sp>
    </p:spTree>
    <p:extLst>
      <p:ext uri="{BB962C8B-B14F-4D97-AF65-F5344CB8AC3E}">
        <p14:creationId xmlns="" xmlns:p14="http://schemas.microsoft.com/office/powerpoint/2010/main" val="2996428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r>
              <a:rPr lang="en-US" baseline="0" dirty="0" smtClean="0"/>
              <a:t> </a:t>
            </a:r>
            <a:r>
              <a:rPr lang="en-US" dirty="0" smtClean="0"/>
              <a:t>Review</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73</a:t>
            </a:fld>
            <a:endParaRPr lang="en-CA"/>
          </a:p>
        </p:txBody>
      </p:sp>
      <p:sp>
        <p:nvSpPr>
          <p:cNvPr id="4" name="Text Placeholder 3"/>
          <p:cNvSpPr>
            <a:spLocks noGrp="1"/>
          </p:cNvSpPr>
          <p:nvPr>
            <p:ph type="body" idx="4294967295"/>
          </p:nvPr>
        </p:nvSpPr>
        <p:spPr/>
        <p:txBody>
          <a:bodyPr/>
          <a:lstStyle/>
          <a:p>
            <a:r>
              <a:rPr lang="en-US" dirty="0" smtClean="0"/>
              <a:t>Did everyone include narrative?</a:t>
            </a:r>
          </a:p>
          <a:p>
            <a:r>
              <a:rPr lang="en-US" dirty="0" smtClean="0"/>
              <a:t>Anyone include species?</a:t>
            </a:r>
          </a:p>
          <a:p>
            <a:r>
              <a:rPr lang="en-US" dirty="0" smtClean="0"/>
              <a:t>How did you handle “next of kin”?  Primary physician?</a:t>
            </a:r>
          </a:p>
          <a:p>
            <a:r>
              <a:rPr lang="en-US" dirty="0" smtClean="0"/>
              <a:t>Did you put spaces in </a:t>
            </a:r>
            <a:r>
              <a:rPr lang="en-US" smtClean="0"/>
              <a:t>your SSN</a:t>
            </a:r>
            <a:r>
              <a:rPr lang="en-US" dirty="0" smtClean="0"/>
              <a:t>?</a:t>
            </a:r>
          </a:p>
        </p:txBody>
      </p:sp>
    </p:spTree>
    <p:extLst>
      <p:ext uri="{BB962C8B-B14F-4D97-AF65-F5344CB8AC3E}">
        <p14:creationId xmlns="" xmlns:p14="http://schemas.microsoft.com/office/powerpoint/2010/main" val="41788615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Resources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74</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250078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4879505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lstStyle/>
          <a:p>
            <a:r>
              <a:rPr lang="en-US" dirty="0" smtClean="0"/>
              <a:t>“</a:t>
            </a:r>
            <a:r>
              <a:rPr lang="en-US" dirty="0" err="1" smtClean="0"/>
              <a:t>REpresentational</a:t>
            </a:r>
            <a:r>
              <a:rPr lang="en-US" dirty="0" smtClean="0"/>
              <a:t> State Transfer”</a:t>
            </a:r>
          </a:p>
          <a:p>
            <a:r>
              <a:rPr lang="en-US" dirty="0" smtClean="0"/>
              <a:t>Represent your data as “resources”</a:t>
            </a:r>
          </a:p>
          <a:p>
            <a:r>
              <a:rPr lang="en-US" dirty="0" smtClean="0"/>
              <a:t>Make “Resources” URI addressable</a:t>
            </a:r>
          </a:p>
          <a:p>
            <a:r>
              <a:rPr lang="en-US" dirty="0" smtClean="0"/>
              <a:t>Use HTTP to do CRUD operations</a:t>
            </a:r>
          </a:p>
          <a:p>
            <a:r>
              <a:rPr lang="en-US" dirty="0" smtClean="0"/>
              <a:t>Resources may be exchanged using different representations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76</a:t>
            </a:fld>
            <a:endParaRPr lang="en-US"/>
          </a:p>
        </p:txBody>
      </p:sp>
    </p:spTree>
    <p:extLst>
      <p:ext uri="{BB962C8B-B14F-4D97-AF65-F5344CB8AC3E}">
        <p14:creationId xmlns="" xmlns:p14="http://schemas.microsoft.com/office/powerpoint/2010/main" val="39217761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REST?</a:t>
            </a:r>
            <a:endParaRPr lang="en-US" dirty="0"/>
          </a:p>
        </p:txBody>
      </p:sp>
      <p:sp>
        <p:nvSpPr>
          <p:cNvPr id="3" name="Content Placeholder 2"/>
          <p:cNvSpPr>
            <a:spLocks noGrp="1"/>
          </p:cNvSpPr>
          <p:nvPr>
            <p:ph idx="1"/>
          </p:nvPr>
        </p:nvSpPr>
        <p:spPr/>
        <p:txBody>
          <a:bodyPr/>
          <a:lstStyle/>
          <a:p>
            <a:r>
              <a:rPr lang="en-US" dirty="0" smtClean="0"/>
              <a:t>Loose coupling</a:t>
            </a:r>
          </a:p>
          <a:p>
            <a:pPr lvl="1"/>
            <a:r>
              <a:rPr lang="en-US" dirty="0" smtClean="0"/>
              <a:t>Servers &amp; clients can evolve independently</a:t>
            </a:r>
          </a:p>
          <a:p>
            <a:r>
              <a:rPr lang="en-US" dirty="0" smtClean="0"/>
              <a:t>Simple, fixed API</a:t>
            </a:r>
          </a:p>
          <a:p>
            <a:r>
              <a:rPr lang="en-US" dirty="0" smtClean="0"/>
              <a:t>Stateless – simplifies coding</a:t>
            </a:r>
          </a:p>
          <a:p>
            <a:r>
              <a:rPr lang="en-US" dirty="0" smtClean="0"/>
              <a:t>Id = URI makes distributed architecture easy</a:t>
            </a:r>
          </a:p>
          <a:p>
            <a:r>
              <a:rPr lang="en-US" dirty="0" smtClean="0"/>
              <a:t>Leverages web technology stack</a:t>
            </a:r>
          </a:p>
          <a:p>
            <a:pPr lvl="1"/>
            <a:r>
              <a:rPr lang="en-US" dirty="0" smtClean="0"/>
              <a:t>TLS, OAuth, etc.</a:t>
            </a:r>
          </a:p>
          <a:p>
            <a:r>
              <a:rPr lang="en-US" dirty="0" smtClean="0"/>
              <a:t>Scales well (the whole internet)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a:p>
        </p:txBody>
      </p:sp>
    </p:spTree>
    <p:extLst>
      <p:ext uri="{BB962C8B-B14F-4D97-AF65-F5344CB8AC3E}">
        <p14:creationId xmlns="" xmlns:p14="http://schemas.microsoft.com/office/powerpoint/2010/main" val="4549259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with REST</a:t>
            </a:r>
            <a:endParaRPr lang="en-US" dirty="0"/>
          </a:p>
        </p:txBody>
      </p:sp>
      <p:sp>
        <p:nvSpPr>
          <p:cNvPr id="3" name="Content Placeholder 2"/>
          <p:cNvSpPr>
            <a:spLocks noGrp="1"/>
          </p:cNvSpPr>
          <p:nvPr>
            <p:ph idx="1"/>
          </p:nvPr>
        </p:nvSpPr>
        <p:spPr/>
        <p:txBody>
          <a:bodyPr/>
          <a:lstStyle/>
          <a:p>
            <a:r>
              <a:rPr lang="en-US" dirty="0" smtClean="0"/>
              <a:t>REST isn’t ideal for every use-case</a:t>
            </a:r>
          </a:p>
          <a:p>
            <a:pPr lvl="1"/>
            <a:r>
              <a:rPr lang="en-US" dirty="0" smtClean="0"/>
              <a:t>Doesn’t handle transactions well</a:t>
            </a:r>
          </a:p>
          <a:p>
            <a:pPr lvl="1"/>
            <a:r>
              <a:rPr lang="en-US" dirty="0" smtClean="0"/>
              <a:t>Orchestration is handled by client</a:t>
            </a:r>
          </a:p>
          <a:p>
            <a:pPr lvl="2"/>
            <a:r>
              <a:rPr lang="en-US" dirty="0" smtClean="0"/>
              <a:t>requires server trusts client to do what’s needed</a:t>
            </a:r>
          </a:p>
          <a:p>
            <a:pPr lvl="1"/>
            <a:r>
              <a:rPr lang="en-US" dirty="0" smtClean="0"/>
              <a:t>Security (authorization) model is still maturing</a:t>
            </a:r>
          </a:p>
          <a:p>
            <a:pPr lvl="1"/>
            <a:r>
              <a:rPr lang="en-US" dirty="0" smtClean="0"/>
              <a:t>Can be verbose when manipulating lots of records</a:t>
            </a:r>
          </a:p>
          <a:p>
            <a:r>
              <a:rPr lang="en-US" dirty="0" smtClean="0"/>
              <a:t>Remember that REST is a FHIR option, not a requirement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 xmlns:p14="http://schemas.microsoft.com/office/powerpoint/2010/main" val="1845710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79</a:t>
            </a:fld>
            <a:endParaRPr lang="en-US"/>
          </a:p>
        </p:txBody>
      </p:sp>
      <p:sp>
        <p:nvSpPr>
          <p:cNvPr id="7" name="Rectangle 6"/>
          <p:cNvSpPr/>
          <p:nvPr/>
        </p:nvSpPr>
        <p:spPr>
          <a:xfrm>
            <a:off x="609600" y="4724400"/>
            <a:ext cx="7924800" cy="1585049"/>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nb-NO" sz="1000" dirty="0">
                <a:latin typeface="Courier New" pitchFamily="49" charset="0"/>
                <a:cs typeface="Courier New" pitchFamily="49" charset="0"/>
              </a:rPr>
              <a:t>&lt;</a:t>
            </a:r>
            <a:r>
              <a:rPr lang="nb-NO" sz="1000" dirty="0" smtClean="0">
                <a:latin typeface="Courier New" pitchFamily="49" charset="0"/>
                <a:cs typeface="Courier New" pitchFamily="49" charset="0"/>
              </a:rPr>
              <a:t>Patient xmlns</a:t>
            </a:r>
            <a:r>
              <a:rPr lang="nb-NO" sz="1000" dirty="0">
                <a:latin typeface="Courier New" pitchFamily="49" charset="0"/>
                <a:cs typeface="Courier New" pitchFamily="49" charset="0"/>
              </a:rPr>
              <a:t>="http://hl7.org/fhir"&gt;&lt;identifier&gt;&lt;label&gt;SSN&lt;/label</a:t>
            </a:r>
            <a:r>
              <a:rPr lang="nb-NO" sz="1000" dirty="0" smtClean="0">
                <a:latin typeface="Courier New" pitchFamily="49" charset="0"/>
                <a:cs typeface="Courier New" pitchFamily="49" charset="0"/>
              </a:rPr>
              <a:t>&gt;</a:t>
            </a:r>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identifier&gt;&lt;system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http</a:t>
            </a:r>
            <a:r>
              <a:rPr lang="en-US" sz="1000" dirty="0">
                <a:latin typeface="Courier New" pitchFamily="49" charset="0"/>
                <a:cs typeface="Courier New" pitchFamily="49" charset="0"/>
              </a:rPr>
              <a:t>://</a:t>
            </a:r>
            <a:r>
              <a:rPr lang="en-US" sz="1000" dirty="0" smtClean="0">
                <a:latin typeface="Courier New" pitchFamily="49" charset="0"/>
                <a:cs typeface="Courier New" pitchFamily="49" charset="0"/>
              </a:rPr>
              <a:t>hl7.org/fhir/sid/usssn</a:t>
            </a:r>
            <a:r>
              <a:rPr lang="en-US" sz="1000" dirty="0">
                <a:latin typeface="Courier New" pitchFamily="49" charset="0"/>
                <a:cs typeface="Courier New" pitchFamily="49" charset="0"/>
              </a:rPr>
              <a:t>&lt;/system&gt;&lt;id&gt;444222222&lt;/id&gt;&lt;/identifier&gt;&lt;/identifier&gt;&lt;name&gt;&lt;use&gt;official&lt;/use&gt;&lt;family&gt;Everywoman&lt;/family&gt;&lt;given&gt;Eve&lt;/given&gt;&lt;/name&gt;&lt;telecom&gt;&lt;system&gt;phone&lt;/system&gt;&lt;</a:t>
            </a:r>
            <a:r>
              <a:rPr lang="en-US" sz="1000" dirty="0" smtClean="0">
                <a:latin typeface="Courier New" pitchFamily="49" charset="0"/>
                <a:cs typeface="Courier New" pitchFamily="49" charset="0"/>
              </a:rPr>
              <a:t>value&gt;555-555 2003</a:t>
            </a:r>
            <a:r>
              <a:rPr lang="en-US" sz="1000" dirty="0">
                <a:latin typeface="Courier New" pitchFamily="49" charset="0"/>
                <a:cs typeface="Courier New" pitchFamily="49" charset="0"/>
              </a:rPr>
              <a:t>&lt;/value&gt;&lt;use&gt;work&lt;/use&gt;&lt;/telecom</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gender&gt;&lt;system&gt;http://</a:t>
            </a:r>
            <a:r>
              <a:rPr lang="en-US" sz="1000" dirty="0" smtClean="0">
                <a:latin typeface="Courier New" pitchFamily="49" charset="0"/>
                <a:cs typeface="Courier New" pitchFamily="49" charset="0"/>
              </a:rPr>
              <a:t>hl7.org/fhir/sid/v2-0001</a:t>
            </a:r>
            <a:r>
              <a:rPr lang="en-US" sz="1000" dirty="0">
                <a:latin typeface="Courier New" pitchFamily="49" charset="0"/>
                <a:cs typeface="Courier New" pitchFamily="49" charset="0"/>
              </a:rPr>
              <a:t>&lt;/system</a:t>
            </a:r>
            <a:r>
              <a:rPr lang="en-US" sz="1000" dirty="0" smtClean="0">
                <a:latin typeface="Courier New" pitchFamily="49" charset="0"/>
                <a:cs typeface="Courier New" pitchFamily="49" charset="0"/>
              </a:rPr>
              <a:t>&gt;</a:t>
            </a:r>
          </a:p>
          <a:p>
            <a:r>
              <a:rPr lang="en-US" sz="1000" dirty="0" smtClean="0">
                <a:latin typeface="Courier New" pitchFamily="49" charset="0"/>
                <a:cs typeface="Courier New" pitchFamily="49" charset="0"/>
              </a:rPr>
              <a:t>&lt;</a:t>
            </a:r>
            <a:r>
              <a:rPr lang="en-US" sz="1000" dirty="0">
                <a:latin typeface="Courier New" pitchFamily="49" charset="0"/>
                <a:cs typeface="Courier New" pitchFamily="49" charset="0"/>
              </a:rPr>
              <a:t>code&gt;F&lt;/code&gt;&lt;/gender&gt;&lt;birthDate&gt;1973-05-31&lt;/</a:t>
            </a:r>
            <a:r>
              <a:rPr lang="en-US" sz="1000" dirty="0" err="1">
                <a:latin typeface="Courier New" pitchFamily="49" charset="0"/>
                <a:cs typeface="Courier New" pitchFamily="49" charset="0"/>
              </a:rPr>
              <a:t>birthDate</a:t>
            </a:r>
            <a:r>
              <a:rPr lang="en-US" sz="1000" dirty="0" smtClean="0">
                <a:latin typeface="Courier New" pitchFamily="49" charset="0"/>
                <a:cs typeface="Courier New" pitchFamily="49" charset="0"/>
              </a:rPr>
              <a:t>&gt;&lt;</a:t>
            </a:r>
            <a:r>
              <a:rPr lang="en-US" sz="1000" dirty="0">
                <a:latin typeface="Courier New" pitchFamily="49" charset="0"/>
                <a:cs typeface="Courier New" pitchFamily="49" charset="0"/>
              </a:rPr>
              <a:t>address&gt;&lt;use&gt;home&lt;/use&gt;&lt;line&gt;2222 Home Street&lt;/line&gt;&lt;/address&gt;&lt;text&gt;&lt;status&gt;generated&lt;/status&gt;&lt;</a:t>
            </a:r>
            <a:r>
              <a:rPr lang="en-US" sz="1000" dirty="0" smtClean="0">
                <a:latin typeface="Courier New" pitchFamily="49" charset="0"/>
                <a:cs typeface="Courier New" pitchFamily="49" charset="0"/>
              </a:rPr>
              <a:t>div </a:t>
            </a:r>
            <a:r>
              <a:rPr lang="en-US" sz="1000" dirty="0" err="1" smtClean="0">
                <a:latin typeface="Courier New" pitchFamily="49" charset="0"/>
                <a:cs typeface="Courier New" pitchFamily="49" charset="0"/>
              </a:rPr>
              <a:t>xmlns</a:t>
            </a:r>
            <a:r>
              <a:rPr lang="en-US" sz="1000" dirty="0">
                <a:latin typeface="Courier New" pitchFamily="49" charset="0"/>
                <a:cs typeface="Courier New" pitchFamily="49" charset="0"/>
              </a:rPr>
              <a:t>="http://www.w3.org/1999/xhtml"&gt;Everywoman, Eve. </a:t>
            </a:r>
            <a:r>
              <a:rPr lang="en-US" sz="1000" dirty="0" smtClean="0">
                <a:latin typeface="Courier New" pitchFamily="49" charset="0"/>
                <a:cs typeface="Courier New" pitchFamily="49" charset="0"/>
              </a:rPr>
              <a:t>SSN:</a:t>
            </a:r>
            <a:r>
              <a:rPr lang="nl-NL" sz="1000" dirty="0" smtClean="0">
                <a:latin typeface="Courier New" pitchFamily="49" charset="0"/>
                <a:cs typeface="Courier New" pitchFamily="49" charset="0"/>
              </a:rPr>
              <a:t>444222222</a:t>
            </a:r>
            <a:r>
              <a:rPr lang="nl-NL" sz="1000" dirty="0">
                <a:latin typeface="Courier New" pitchFamily="49" charset="0"/>
                <a:cs typeface="Courier New" pitchFamily="49" charset="0"/>
              </a:rPr>
              <a:t>&lt;/div&gt;&lt;/</a:t>
            </a:r>
            <a:r>
              <a:rPr lang="nl-NL" sz="1000" dirty="0" err="1">
                <a:latin typeface="Courier New" pitchFamily="49" charset="0"/>
                <a:cs typeface="Courier New" pitchFamily="49" charset="0"/>
              </a:rPr>
              <a:t>text</a:t>
            </a:r>
            <a:r>
              <a:rPr lang="nl-NL" sz="1000" dirty="0">
                <a:latin typeface="Courier New" pitchFamily="49" charset="0"/>
                <a:cs typeface="Courier New" pitchFamily="49" charset="0"/>
              </a:rPr>
              <a:t>&gt;&lt;/</a:t>
            </a:r>
            <a:r>
              <a:rPr lang="nl-NL" sz="1000" dirty="0" err="1" smtClean="0">
                <a:latin typeface="Courier New" pitchFamily="49" charset="0"/>
                <a:cs typeface="Courier New" pitchFamily="49" charset="0"/>
              </a:rPr>
              <a:t>Patient</a:t>
            </a:r>
            <a:r>
              <a:rPr lang="nl-NL" sz="1000" dirty="0" smtClean="0">
                <a:latin typeface="Courier New" pitchFamily="49" charset="0"/>
                <a:cs typeface="Courier New" pitchFamily="49" charset="0"/>
              </a:rPr>
              <a:t>&gt;</a:t>
            </a:r>
            <a:endParaRPr lang="nl-NL" sz="1000" dirty="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6934200" y="4724400"/>
            <a:ext cx="685800" cy="533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77075" y="4105275"/>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 xmlns:p14="http://schemas.microsoft.com/office/powerpoint/2010/main" val="4153324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sp>
        <p:nvSpPr>
          <p:cNvPr id="3" name="Content Placeholder 2"/>
          <p:cNvSpPr>
            <a:spLocks noGrp="1"/>
          </p:cNvSpPr>
          <p:nvPr>
            <p:ph idx="1"/>
          </p:nvPr>
        </p:nvSpPr>
        <p:spPr/>
        <p:txBody>
          <a:bodyPr/>
          <a:lstStyle/>
          <a:p>
            <a:r>
              <a:rPr lang="en-US" dirty="0" smtClean="0"/>
              <a:t>2 days x 4 quarters:</a:t>
            </a:r>
          </a:p>
          <a:p>
            <a:pPr lvl="1"/>
            <a:r>
              <a:rPr lang="en-US" dirty="0" smtClean="0"/>
              <a:t>8:30-10:30, 11:00-12:30, 1:30-3:00, 3:30-5:30</a:t>
            </a:r>
          </a:p>
          <a:p>
            <a:pPr lvl="1"/>
            <a:r>
              <a:rPr lang="en-US" dirty="0" smtClean="0"/>
              <a:t>We may adjust breaks a bit based on where we are, but will try to do lunch on time</a:t>
            </a:r>
          </a:p>
          <a:p>
            <a:pPr lvl="1"/>
            <a:r>
              <a:rPr lang="en-US" dirty="0" smtClean="0"/>
              <a:t>We will try to end around 4 rather than 5:30 on Wednesday – your brains will likely be full by then </a:t>
            </a:r>
            <a:r>
              <a:rPr lang="en-US" dirty="0" smtClean="0">
                <a:sym typeface="Wingdings" panose="05000000000000000000" pitchFamily="2" charset="2"/>
              </a:rPr>
              <a:t></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 xmlns:p14="http://schemas.microsoft.com/office/powerpoint/2010/main" val="20493597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 URL</a:t>
            </a:r>
          </a:p>
          <a:p>
            <a:pPr lvl="1"/>
            <a:endParaRPr lang="en-US" dirty="0" smtClean="0"/>
          </a:p>
          <a:p>
            <a:pPr lvl="1"/>
            <a:r>
              <a:rPr lang="en-US" b="1" dirty="0" smtClean="0">
                <a:latin typeface="Courier New" pitchFamily="49" charset="0"/>
                <a:cs typeface="Courier New" pitchFamily="49" charset="0"/>
              </a:rPr>
              <a:t>https://server.org/fhir/Patient/1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80</a:t>
            </a:fld>
            <a:endParaRPr lang="en-US"/>
          </a:p>
        </p:txBody>
      </p:sp>
      <p:sp>
        <p:nvSpPr>
          <p:cNvPr id="6" name="Left Brace 5"/>
          <p:cNvSpPr/>
          <p:nvPr/>
        </p:nvSpPr>
        <p:spPr bwMode="auto">
          <a:xfrm rot="16200000">
            <a:off x="4076699"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668317"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456617"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5539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885116"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72491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 xmlns:p14="http://schemas.microsoft.com/office/powerpoint/2010/main" val="26365975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metadata</a:t>
            </a:r>
            <a:endParaRPr lang="en-US" dirty="0"/>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smtClean="0"/>
              <a:t>REST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a:t>
            </a:r>
            <a:r>
              <a:rPr lang="nl-NL" sz="1600" i="1" dirty="0" smtClean="0"/>
              <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267744" y="414908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Tag:</a:t>
            </a:r>
            <a:r>
              <a:rPr lang="nl-NL" sz="1600" i="1" dirty="0" smtClean="0"/>
              <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 xmlns:p14="http://schemas.microsoft.com/office/powerpoint/2010/main" val="2824617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7675" y="2026369"/>
            <a:ext cx="4152900" cy="3590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05400" y="2026369"/>
            <a:ext cx="3495675" cy="3390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“Business” identifiers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
        <p:nvSpPr>
          <p:cNvPr id="5" name="Rounded Rectangle 4"/>
          <p:cNvSpPr/>
          <p:nvPr/>
        </p:nvSpPr>
        <p:spPr bwMode="auto">
          <a:xfrm>
            <a:off x="412304" y="3455565"/>
            <a:ext cx="4083496" cy="256729"/>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004048" y="2438400"/>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4252804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83</a:t>
            </a:fld>
            <a:endParaRPr lang="en-US"/>
          </a:p>
        </p:txBody>
      </p:sp>
    </p:spTree>
    <p:extLst>
      <p:ext uri="{BB962C8B-B14F-4D97-AF65-F5344CB8AC3E}">
        <p14:creationId xmlns="" xmlns:p14="http://schemas.microsoft.com/office/powerpoint/2010/main" val="13453668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84</a:t>
            </a:fld>
            <a:endParaRPr lang="en-US"/>
          </a:p>
        </p:txBody>
      </p:sp>
      <p:sp>
        <p:nvSpPr>
          <p:cNvPr id="6" name="Left Brace 5"/>
          <p:cNvSpPr/>
          <p:nvPr/>
        </p:nvSpPr>
        <p:spPr bwMode="auto">
          <a:xfrm rot="5400000">
            <a:off x="3924299"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526636"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 xmlns:p14="http://schemas.microsoft.com/office/powerpoint/2010/main" val="1198176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85</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 xmlns:p14="http://schemas.microsoft.com/office/powerpoint/2010/main" val="15752533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86</a:t>
            </a:fld>
            <a:endParaRPr lang="en-US"/>
          </a:p>
        </p:txBody>
      </p:sp>
    </p:spTree>
    <p:extLst>
      <p:ext uri="{BB962C8B-B14F-4D97-AF65-F5344CB8AC3E}">
        <p14:creationId xmlns="" xmlns:p14="http://schemas.microsoft.com/office/powerpoint/2010/main" val="31952070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87</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Tree>
    <p:extLst>
      <p:ext uri="{BB962C8B-B14F-4D97-AF65-F5344CB8AC3E}">
        <p14:creationId xmlns="" xmlns:p14="http://schemas.microsoft.com/office/powerpoint/2010/main" val="28328988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88</a:t>
            </a:fld>
            <a:endParaRPr lang="en-CA"/>
          </a:p>
        </p:txBody>
      </p:sp>
      <p:pic>
        <p:nvPicPr>
          <p:cNvPr id="1029"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8200" y="381000"/>
            <a:ext cx="4090987" cy="60338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3"/>
              </a:rPr>
              <a:t>http://</a:t>
            </a:r>
            <a:r>
              <a:rPr lang="nl-NL" dirty="0" smtClean="0">
                <a:hlinkClick r:id="rId3"/>
              </a:rPr>
              <a:t>www.hl7.org/fhir/conformance.htm</a:t>
            </a:r>
            <a:endParaRPr lang="nl-NL" dirty="0"/>
          </a:p>
        </p:txBody>
      </p:sp>
    </p:spTree>
    <p:extLst>
      <p:ext uri="{BB962C8B-B14F-4D97-AF65-F5344CB8AC3E}">
        <p14:creationId xmlns="" xmlns:p14="http://schemas.microsoft.com/office/powerpoint/2010/main" val="30259174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7352" y="1981200"/>
            <a:ext cx="8077200" cy="23622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Tag metadata</a:t>
            </a:r>
            <a:endParaRPr lang="en-US" dirty="0"/>
          </a:p>
        </p:txBody>
      </p:sp>
      <p:sp>
        <p:nvSpPr>
          <p:cNvPr id="3" name="Content Placeholder 2"/>
          <p:cNvSpPr>
            <a:spLocks noGrp="1"/>
          </p:cNvSpPr>
          <p:nvPr>
            <p:ph idx="1"/>
          </p:nvPr>
        </p:nvSpPr>
        <p:spPr>
          <a:xfrm>
            <a:off x="457200" y="1905000"/>
            <a:ext cx="8382000" cy="2362200"/>
          </a:xfrm>
        </p:spPr>
        <p:txBody>
          <a:bodyPr/>
          <a:lstStyle/>
          <a:p>
            <a:r>
              <a:rPr lang="en-US" sz="1800" dirty="0" smtClean="0"/>
              <a:t>GET /fhir/Patient/1 HTTP/1.1</a:t>
            </a:r>
          </a:p>
          <a:p>
            <a:endParaRPr lang="en-US" sz="1800" dirty="0" smtClean="0"/>
          </a:p>
          <a:p>
            <a:r>
              <a:rPr lang="en-US" sz="1800" dirty="0" smtClean="0"/>
              <a:t>HTTP/1.1 200 OK</a:t>
            </a:r>
          </a:p>
          <a:p>
            <a:r>
              <a:rPr lang="en-US" sz="1800" b="1" dirty="0" smtClean="0"/>
              <a:t>Content-Location</a:t>
            </a:r>
            <a:r>
              <a:rPr lang="en-US" sz="1800" dirty="0" smtClean="0"/>
              <a:t>: http://sever.om/fhir/Patient/1/_history/12</a:t>
            </a:r>
          </a:p>
          <a:p>
            <a:r>
              <a:rPr lang="en-US" sz="1800" b="1" dirty="0" smtClean="0"/>
              <a:t>Last-Modified</a:t>
            </a:r>
            <a:r>
              <a:rPr lang="en-US" sz="1800" dirty="0" smtClean="0"/>
              <a:t>: Tue, 29 May 2012 23:45:32 GMT</a:t>
            </a:r>
          </a:p>
          <a:p>
            <a:r>
              <a:rPr lang="en-US" sz="1800" b="1" dirty="0" smtClean="0"/>
              <a:t>Category</a:t>
            </a:r>
            <a:r>
              <a:rPr lang="en-US" sz="1800" dirty="0" smtClean="0"/>
              <a:t>: </a:t>
            </a:r>
            <a:r>
              <a:rPr lang="en-US" sz="1800" dirty="0" smtClean="0">
                <a:solidFill>
                  <a:srgbClr val="FF0000"/>
                </a:solidFill>
              </a:rPr>
              <a:t>http://example.org/fhir/Status#Test; </a:t>
            </a:r>
            <a:br>
              <a:rPr lang="en-US" sz="1800" dirty="0" smtClean="0">
                <a:solidFill>
                  <a:srgbClr val="FF0000"/>
                </a:solidFill>
              </a:rPr>
            </a:br>
            <a:r>
              <a:rPr lang="en-US" sz="1800" dirty="0" smtClean="0">
                <a:solidFill>
                  <a:srgbClr val="FF0000"/>
                </a:solidFill>
              </a:rPr>
              <a:t>scheme=" http://hl7.org/fhir/tag"; label="Our test tag" </a:t>
            </a:r>
          </a:p>
          <a:p>
            <a:r>
              <a:rPr lang="en-US" sz="1800" i="1" dirty="0" smtClean="0"/>
              <a:t/>
            </a:r>
            <a:br>
              <a:rPr lang="en-US" sz="1800" i="1" dirty="0" smtClean="0"/>
            </a:b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89</a:t>
            </a:fld>
            <a:endParaRPr lang="en-US"/>
          </a:p>
        </p:txBody>
      </p:sp>
      <p:graphicFrame>
        <p:nvGraphicFramePr>
          <p:cNvPr id="7" name="Table 6"/>
          <p:cNvGraphicFramePr>
            <a:graphicFrameLocks noGrp="1"/>
          </p:cNvGraphicFramePr>
          <p:nvPr>
            <p:extLst>
              <p:ext uri="{D42A27DB-BD31-4B8C-83A1-F6EECF244321}">
                <p14:modId xmlns="" xmlns:p14="http://schemas.microsoft.com/office/powerpoint/2010/main" val="2218286934"/>
              </p:ext>
            </p:extLst>
          </p:nvPr>
        </p:nvGraphicFramePr>
        <p:xfrm>
          <a:off x="394648" y="4572000"/>
          <a:ext cx="8382000" cy="1645920"/>
        </p:xfrm>
        <a:graphic>
          <a:graphicData uri="http://schemas.openxmlformats.org/drawingml/2006/table">
            <a:tbl>
              <a:tblPr bandRow="1">
                <a:tableStyleId>{284E427A-3D55-4303-BF80-6455036E1DE7}</a:tableStyleId>
              </a:tblPr>
              <a:tblGrid>
                <a:gridCol w="4191000"/>
                <a:gridCol w="4191000"/>
              </a:tblGrid>
              <a:tr h="0">
                <a:tc>
                  <a:txBody>
                    <a:bodyPr/>
                    <a:lstStyle/>
                    <a:p>
                      <a:r>
                        <a:rPr lang="nl-NL" dirty="0"/>
                        <a:t>http://hl7.org/fhir/tag</a:t>
                      </a:r>
                    </a:p>
                  </a:txBody>
                  <a:tcPr anchor="ctr"/>
                </a:tc>
                <a:tc>
                  <a:txBody>
                    <a:bodyPr/>
                    <a:lstStyle/>
                    <a:p>
                      <a:r>
                        <a:rPr lang="nl-NL"/>
                        <a:t>A general tag</a:t>
                      </a:r>
                    </a:p>
                  </a:txBody>
                  <a:tcPr anchor="ctr"/>
                </a:tc>
              </a:tr>
              <a:tr h="0">
                <a:tc>
                  <a:txBody>
                    <a:bodyPr/>
                    <a:lstStyle/>
                    <a:p>
                      <a:r>
                        <a:rPr lang="nl-NL" dirty="0"/>
                        <a:t>http://hl7.org/fhir/tag/profile</a:t>
                      </a:r>
                    </a:p>
                  </a:txBody>
                  <a:tcPr anchor="ctr"/>
                </a:tc>
                <a:tc>
                  <a:txBody>
                    <a:bodyPr/>
                    <a:lstStyle/>
                    <a:p>
                      <a:r>
                        <a:rPr lang="en-US"/>
                        <a:t>A profile tag - a claim that the Resource conforms to the profile identified in the term</a:t>
                      </a:r>
                    </a:p>
                  </a:txBody>
                  <a:tcPr anchor="ctr"/>
                </a:tc>
              </a:tr>
              <a:tr h="0">
                <a:tc>
                  <a:txBody>
                    <a:bodyPr/>
                    <a:lstStyle/>
                    <a:p>
                      <a:r>
                        <a:rPr lang="nl-NL" dirty="0"/>
                        <a:t>http://hl7.org/fhir/tag/security</a:t>
                      </a:r>
                    </a:p>
                  </a:txBody>
                  <a:tcPr anchor="ctr"/>
                </a:tc>
                <a:tc>
                  <a:txBody>
                    <a:bodyPr/>
                    <a:lstStyle/>
                    <a:p>
                      <a:r>
                        <a:rPr lang="nl-NL" dirty="0"/>
                        <a:t>A security label</a:t>
                      </a:r>
                    </a:p>
                  </a:txBody>
                  <a:tcPr anchor="ctr"/>
                </a:tc>
              </a:tr>
            </a:tbl>
          </a:graphicData>
        </a:graphic>
      </p:graphicFrame>
    </p:spTree>
    <p:extLst>
      <p:ext uri="{BB962C8B-B14F-4D97-AF65-F5344CB8AC3E}">
        <p14:creationId xmlns="" xmlns:p14="http://schemas.microsoft.com/office/powerpoint/2010/main" val="940729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 (cont’d)</a:t>
            </a:r>
            <a:endParaRPr lang="en-US" dirty="0"/>
          </a:p>
        </p:txBody>
      </p:sp>
      <p:sp>
        <p:nvSpPr>
          <p:cNvPr id="3" name="Content Placeholder 2"/>
          <p:cNvSpPr>
            <a:spLocks noGrp="1"/>
          </p:cNvSpPr>
          <p:nvPr>
            <p:ph idx="1"/>
          </p:nvPr>
        </p:nvSpPr>
        <p:spPr/>
        <p:txBody>
          <a:bodyPr/>
          <a:lstStyle/>
          <a:p>
            <a:r>
              <a:rPr lang="en-US" dirty="0" smtClean="0"/>
              <a:t>8 “main topics”</a:t>
            </a:r>
          </a:p>
          <a:p>
            <a:pPr lvl="1"/>
            <a:r>
              <a:rPr lang="en-US" dirty="0" smtClean="0"/>
              <a:t>Ideally 1 per quarter, but some will run over, others under</a:t>
            </a:r>
          </a:p>
          <a:p>
            <a:pPr lvl="1"/>
            <a:r>
              <a:rPr lang="en-US" dirty="0" smtClean="0"/>
              <a:t>We’ll adjust for interest/questions too</a:t>
            </a:r>
          </a:p>
          <a:p>
            <a:r>
              <a:rPr lang="en-US" dirty="0" smtClean="0"/>
              <a:t>Each topic will end with an exercise or discussion</a:t>
            </a:r>
          </a:p>
          <a:p>
            <a:r>
              <a:rPr lang="en-US" dirty="0" smtClean="0"/>
              <a:t>What’s your “take-away”?</a:t>
            </a:r>
          </a:p>
          <a:p>
            <a:r>
              <a:rPr lang="en-US" dirty="0" smtClean="0"/>
              <a:t>Questions at any time, though we may defer some to after 5pm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 xmlns:p14="http://schemas.microsoft.com/office/powerpoint/2010/main" val="1027167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22860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p>
          <a:p>
            <a:r>
              <a:rPr lang="en-US" dirty="0" smtClean="0"/>
              <a:t>Tags</a:t>
            </a:r>
            <a:endParaRPr lang="en-US" dirty="0"/>
          </a:p>
        </p:txBody>
      </p:sp>
      <p:sp>
        <p:nvSpPr>
          <p:cNvPr id="7" name="Content Placeholder 6"/>
          <p:cNvSpPr>
            <a:spLocks noGrp="1"/>
          </p:cNvSpPr>
          <p:nvPr>
            <p:ph sz="half" idx="2"/>
          </p:nvPr>
        </p:nvSpPr>
        <p:spPr>
          <a:xfrm>
            <a:off x="4495800" y="2362200"/>
            <a:ext cx="4114800" cy="2667000"/>
          </a:xfrm>
        </p:spPr>
        <p:txBody>
          <a:bodyPr/>
          <a:lstStyle/>
          <a:p>
            <a:r>
              <a:rPr lang="en-US" dirty="0" smtClean="0"/>
              <a:t>http body</a:t>
            </a:r>
          </a:p>
          <a:p>
            <a:r>
              <a:rPr lang="en-US" dirty="0" smtClean="0"/>
              <a:t>Url</a:t>
            </a:r>
          </a:p>
          <a:p>
            <a:r>
              <a:rPr lang="en-US" dirty="0" smtClean="0"/>
              <a:t>Content-Location header</a:t>
            </a:r>
          </a:p>
          <a:p>
            <a:r>
              <a:rPr lang="en-US" dirty="0" smtClean="0"/>
              <a:t>Last-Modified header</a:t>
            </a:r>
          </a:p>
          <a:p>
            <a:r>
              <a:rPr lang="en-US" dirty="0" smtClean="0"/>
              <a:t>Category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a:p>
        </p:txBody>
      </p:sp>
    </p:spTree>
    <p:extLst>
      <p:ext uri="{BB962C8B-B14F-4D97-AF65-F5344CB8AC3E}">
        <p14:creationId xmlns="" xmlns:p14="http://schemas.microsoft.com/office/powerpoint/2010/main" val="13603422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en-US"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 xmlns:p14="http://schemas.microsoft.com/office/powerpoint/2010/main" val="18618004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verbs</a:t>
            </a:r>
            <a:endParaRPr lang="en-US" dirty="0"/>
          </a:p>
        </p:txBody>
      </p:sp>
      <p:sp>
        <p:nvSpPr>
          <p:cNvPr id="3" name="Content Placeholder 2"/>
          <p:cNvSpPr>
            <a:spLocks noGrp="1"/>
          </p:cNvSpPr>
          <p:nvPr>
            <p:ph idx="1"/>
          </p:nvPr>
        </p:nvSpPr>
        <p:spPr/>
        <p:txBody>
          <a:bodyPr/>
          <a:lstStyle/>
          <a:p>
            <a:r>
              <a:rPr lang="en-US" sz="1800" b="1" dirty="0" smtClean="0"/>
              <a:t>create 2.1.10 </a:t>
            </a:r>
          </a:p>
          <a:p>
            <a:r>
              <a:rPr lang="en-US" dirty="0" smtClean="0">
                <a:latin typeface="+mj-lt"/>
              </a:rPr>
              <a:t>The create interaction creates a new resource in a server assigned location. The create interaction is performed by an HTTP POST operation as shown: </a:t>
            </a:r>
          </a:p>
          <a:p>
            <a:r>
              <a:rPr lang="en-US" dirty="0" smtClean="0"/>
              <a:t>	POST [service-url]/[</a:t>
            </a:r>
            <a:r>
              <a:rPr lang="en-US" dirty="0" err="1" smtClean="0"/>
              <a:t>resourcetype</a:t>
            </a:r>
            <a:r>
              <a:rPr lang="en-US" dirty="0" smtClean="0"/>
              <a:t>] (?_format=mimeType) </a:t>
            </a:r>
          </a:p>
          <a:p>
            <a:r>
              <a:rPr lang="en-US" sz="1800" b="1" dirty="0" smtClean="0"/>
              <a:t>read 2.1.6 </a:t>
            </a:r>
          </a:p>
          <a:p>
            <a:r>
              <a:rPr lang="en-US" dirty="0" smtClean="0">
                <a:latin typeface="+mj-lt"/>
              </a:rPr>
              <a:t>The read interaction accesses the current contents of a resource. The interaction is performed by an HTTP GET operation as shown: </a:t>
            </a:r>
          </a:p>
          <a:p>
            <a:r>
              <a:rPr lang="en-US" dirty="0" smtClean="0"/>
              <a:t>	GET [service-url]/[</a:t>
            </a:r>
            <a:r>
              <a:rPr lang="en-US" dirty="0" err="1" smtClean="0"/>
              <a:t>resourcetype</a:t>
            </a:r>
            <a:r>
              <a:rPr lang="en-US" dirty="0" smtClean="0"/>
              <a:t>]/{id} (?_format=mimeType) </a:t>
            </a:r>
          </a:p>
          <a:p>
            <a:r>
              <a:rPr lang="en-US" sz="1800" b="1" dirty="0" smtClean="0"/>
              <a:t>update 2.1.8 </a:t>
            </a:r>
          </a:p>
          <a:p>
            <a:r>
              <a:rPr lang="en-US" dirty="0" smtClean="0">
                <a:latin typeface="+mj-lt"/>
              </a:rPr>
              <a:t>The update interaction creates a new current version for an existing resource or creates a new resource if no resource already exists for the given id. The update interaction is performed by an HTTP PUT operation as shown: </a:t>
            </a:r>
          </a:p>
          <a:p>
            <a:r>
              <a:rPr lang="en-US" dirty="0" smtClean="0"/>
              <a:t>	PUT [service-url]/[</a:t>
            </a:r>
            <a:r>
              <a:rPr lang="en-US" dirty="0" err="1" smtClean="0"/>
              <a:t>resourcetype</a:t>
            </a:r>
            <a:r>
              <a:rPr lang="en-US" dirty="0" smtClean="0"/>
              <a:t>]/{id} (?_format=mimeType) </a:t>
            </a:r>
          </a:p>
          <a:p>
            <a:r>
              <a:rPr lang="en-US" sz="1800" b="1" dirty="0" smtClean="0"/>
              <a:t>delete 2.1.9 </a:t>
            </a:r>
          </a:p>
          <a:p>
            <a:r>
              <a:rPr lang="en-US" dirty="0" smtClean="0">
                <a:latin typeface="+mj-lt"/>
              </a:rPr>
              <a:t>The delete interaction removes an existing resource. The interaction is performed by an HTTP DELETE operation as shown: </a:t>
            </a:r>
          </a:p>
          <a:p>
            <a:r>
              <a:rPr lang="en-US" dirty="0" smtClean="0"/>
              <a:t>	DELETE [service-url]/[</a:t>
            </a:r>
            <a:r>
              <a:rPr lang="en-US" dirty="0" err="1" smtClean="0"/>
              <a:t>resourcetype</a:t>
            </a:r>
            <a:r>
              <a:rPr lang="en-US" dirty="0" smtClean="0"/>
              <a:t>]/{id} </a:t>
            </a:r>
            <a:endParaRPr lang="en-US" dirty="0"/>
          </a:p>
        </p:txBody>
      </p:sp>
    </p:spTree>
    <p:extLst>
      <p:ext uri="{BB962C8B-B14F-4D97-AF65-F5344CB8AC3E}">
        <p14:creationId xmlns="" xmlns:p14="http://schemas.microsoft.com/office/powerpoint/2010/main" val="18065066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an </a:t>
            </a:r>
            <a:r>
              <a:rPr lang="en-US" dirty="0" err="1" smtClean="0"/>
              <a:t>url</a:t>
            </a:r>
            <a:r>
              <a:rPr lang="en-US" dirty="0" smtClean="0"/>
              <a:t> which indicates the resource type: </a:t>
            </a:r>
          </a:p>
          <a:p>
            <a:pPr lvl="1"/>
            <a:r>
              <a:rPr lang="en-US" dirty="0" smtClean="0"/>
              <a:t>E.g. https://server.org/fhir/Patient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93</a:t>
            </a:fld>
            <a:endParaRPr lang="en-US"/>
          </a:p>
        </p:txBody>
      </p:sp>
    </p:spTree>
    <p:extLst>
      <p:ext uri="{BB962C8B-B14F-4D97-AF65-F5344CB8AC3E}">
        <p14:creationId xmlns="" xmlns:p14="http://schemas.microsoft.com/office/powerpoint/2010/main" val="37143611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94</a:t>
            </a:fld>
            <a:endParaRPr lang="en-US"/>
          </a:p>
        </p:txBody>
      </p:sp>
    </p:spTree>
    <p:extLst>
      <p:ext uri="{BB962C8B-B14F-4D97-AF65-F5344CB8AC3E}">
        <p14:creationId xmlns="" xmlns:p14="http://schemas.microsoft.com/office/powerpoint/2010/main" val="37484700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501 (Not implemented)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95</a:t>
            </a:fld>
            <a:endParaRPr lang="en-US"/>
          </a:p>
        </p:txBody>
      </p:sp>
    </p:spTree>
    <p:extLst>
      <p:ext uri="{BB962C8B-B14F-4D97-AF65-F5344CB8AC3E}">
        <p14:creationId xmlns="" xmlns:p14="http://schemas.microsoft.com/office/powerpoint/2010/main" val="332828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Version-aware updates</a:t>
            </a:r>
            <a:endParaRPr lang="en-US" dirty="0"/>
          </a:p>
        </p:txBody>
      </p:sp>
      <p:sp>
        <p:nvSpPr>
          <p:cNvPr id="3" name="Content Placeholder 2"/>
          <p:cNvSpPr>
            <a:spLocks noGrp="1"/>
          </p:cNvSpPr>
          <p:nvPr>
            <p:ph idx="1"/>
          </p:nvPr>
        </p:nvSpPr>
        <p:spPr/>
        <p:txBody>
          <a:bodyPr/>
          <a:lstStyle/>
          <a:p>
            <a:r>
              <a:rPr lang="en-US" dirty="0" smtClean="0"/>
              <a:t>Server requires client to send Content-Location header with a version-specific URL</a:t>
            </a:r>
          </a:p>
          <a:p>
            <a:r>
              <a:rPr lang="en-US" dirty="0" smtClean="0"/>
              <a:t>Server uses this to check whether you are updating the latest version.</a:t>
            </a:r>
          </a:p>
          <a:p>
            <a:r>
              <a:rPr lang="en-US" dirty="0" smtClean="0"/>
              <a:t>Server will then return 409 (Conflict) if it has been updated by someone else in the meantime</a:t>
            </a:r>
          </a:p>
        </p:txBody>
      </p:sp>
      <p:sp>
        <p:nvSpPr>
          <p:cNvPr id="5" name="Slide Number Placeholder 4"/>
          <p:cNvSpPr>
            <a:spLocks noGrp="1"/>
          </p:cNvSpPr>
          <p:nvPr>
            <p:ph type="sldNum" sz="quarter" idx="4"/>
          </p:nvPr>
        </p:nvSpPr>
        <p:spPr/>
        <p:txBody>
          <a:bodyPr/>
          <a:lstStyle/>
          <a:p>
            <a:fld id="{2CD36790-EF9F-4521-A783-189BE19EEE4B}" type="slidenum">
              <a:rPr lang="en-US" smtClean="0"/>
              <a:pPr/>
              <a:t>96</a:t>
            </a:fld>
            <a:endParaRPr lang="en-US"/>
          </a:p>
        </p:txBody>
      </p:sp>
    </p:spTree>
    <p:extLst>
      <p:ext uri="{BB962C8B-B14F-4D97-AF65-F5344CB8AC3E}">
        <p14:creationId xmlns="" xmlns:p14="http://schemas.microsoft.com/office/powerpoint/2010/main" val="16801697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97</a:t>
            </a:fld>
            <a:endParaRPr lang="en-US"/>
          </a:p>
        </p:txBody>
      </p:sp>
    </p:spTree>
    <p:extLst>
      <p:ext uri="{BB962C8B-B14F-4D97-AF65-F5344CB8AC3E}">
        <p14:creationId xmlns="" xmlns:p14="http://schemas.microsoft.com/office/powerpoint/2010/main" val="3469921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98</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 xmlns:p14="http://schemas.microsoft.com/office/powerpoint/2010/main" val="36630206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 xmlns:p14="http://schemas.microsoft.com/office/powerpoint/2010/main" val="900649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9554</TotalTime>
  <Words>13176</Words>
  <Application>Microsoft Office PowerPoint</Application>
  <PresentationFormat>On-screen Show (4:3)</PresentationFormat>
  <Paragraphs>2477</Paragraphs>
  <Slides>265</Slides>
  <Notes>123</Notes>
  <HiddenSlides>8</HiddenSlides>
  <MMClips>0</MMClips>
  <ScaleCrop>false</ScaleCrop>
  <HeadingPairs>
    <vt:vector size="4" baseType="variant">
      <vt:variant>
        <vt:lpstr>Theme</vt:lpstr>
      </vt:variant>
      <vt:variant>
        <vt:i4>1</vt:i4>
      </vt:variant>
      <vt:variant>
        <vt:lpstr>Slide Titles</vt:lpstr>
      </vt:variant>
      <vt:variant>
        <vt:i4>265</vt:i4>
      </vt:variant>
    </vt:vector>
  </HeadingPairs>
  <TitlesOfParts>
    <vt:vector size="266" baseType="lpstr">
      <vt:lpstr>Refined</vt:lpstr>
      <vt:lpstr>Hands-on FHIR</vt:lpstr>
      <vt:lpstr>Introduction</vt:lpstr>
      <vt:lpstr>Who am I?</vt:lpstr>
      <vt:lpstr>Credit where it’s due</vt:lpstr>
      <vt:lpstr>Attendees</vt:lpstr>
      <vt:lpstr>FHIR Plans</vt:lpstr>
      <vt:lpstr>Objectives</vt:lpstr>
      <vt:lpstr>Workshop structure</vt:lpstr>
      <vt:lpstr>Workshop structure (cont’d)</vt:lpstr>
      <vt:lpstr>Take-away</vt:lpstr>
      <vt:lpstr>Outline</vt:lpstr>
      <vt:lpstr>Tooling</vt:lpstr>
      <vt:lpstr>FHIR Overview</vt:lpstr>
      <vt:lpstr>Discussion</vt:lpstr>
      <vt:lpstr>Discussion</vt:lpstr>
      <vt:lpstr>The acronym</vt:lpstr>
      <vt:lpstr>FHIR Manifesto</vt:lpstr>
      <vt:lpstr>Implementer Focus</vt:lpstr>
      <vt:lpstr>Implementer Focus is…</vt:lpstr>
      <vt:lpstr>Support “Common” Scenarios</vt:lpstr>
      <vt:lpstr>Paradigms</vt:lpstr>
      <vt:lpstr>V2 and FHIR</vt:lpstr>
      <vt:lpstr>V3 and FHIR</vt:lpstr>
      <vt:lpstr>FHIR and CDA</vt:lpstr>
      <vt:lpstr>FHIR and Services</vt:lpstr>
      <vt:lpstr>So why use anything else?</vt:lpstr>
      <vt:lpstr>Simple message</vt:lpstr>
      <vt:lpstr>Browsing the site</vt:lpstr>
      <vt:lpstr> Browsing the site</vt:lpstr>
      <vt:lpstr>The FHIR distribution</vt:lpstr>
      <vt:lpstr>The FHIR SVN</vt:lpstr>
      <vt:lpstr>In the FHIR SVN</vt:lpstr>
      <vt:lpstr>“Source” of FHIR</vt:lpstr>
      <vt:lpstr>Publication process</vt:lpstr>
      <vt:lpstr>Generator writers!</vt:lpstr>
      <vt:lpstr>Exercise #1</vt:lpstr>
      <vt:lpstr>What resource would you use for:</vt:lpstr>
      <vt:lpstr>Take-away</vt:lpstr>
      <vt:lpstr>FHIR Resources</vt:lpstr>
      <vt:lpstr>Resources for developers</vt:lpstr>
      <vt:lpstr>Resources</vt:lpstr>
      <vt:lpstr>What is/isn’t a Resource?</vt:lpstr>
      <vt:lpstr>Structure of a Resource</vt:lpstr>
      <vt:lpstr>Slide 44</vt:lpstr>
      <vt:lpstr>Human Readable</vt:lpstr>
      <vt:lpstr>Resources in the spec</vt:lpstr>
      <vt:lpstr>Composition versus reference</vt:lpstr>
      <vt:lpstr>Composition of a Resource</vt:lpstr>
      <vt:lpstr>Resource Reference</vt:lpstr>
      <vt:lpstr>Resource Reference</vt:lpstr>
      <vt:lpstr>Network</vt:lpstr>
      <vt:lpstr>Resource Aggregate</vt:lpstr>
      <vt:lpstr>The FHIR Elements</vt:lpstr>
      <vt:lpstr>Start at the bottom: Primitives</vt:lpstr>
      <vt:lpstr>Derived primitives</vt:lpstr>
      <vt:lpstr>Derived primitives</vt:lpstr>
      <vt:lpstr>Level up:  Composite Data Types</vt:lpstr>
      <vt:lpstr>Data Types</vt:lpstr>
      <vt:lpstr>“Choice” properties</vt:lpstr>
      <vt:lpstr>Coded types</vt:lpstr>
      <vt:lpstr>Coded types</vt:lpstr>
      <vt:lpstr>Administrative Gender value set</vt:lpstr>
      <vt:lpstr>Slide 63</vt:lpstr>
      <vt:lpstr>ValueSet</vt:lpstr>
      <vt:lpstr>Level up: resources</vt:lpstr>
      <vt:lpstr>References</vt:lpstr>
      <vt:lpstr>Extending a name</vt:lpstr>
      <vt:lpstr>Complex extensions</vt:lpstr>
      <vt:lpstr>Narrative</vt:lpstr>
      <vt:lpstr>The FHIR data model (simplified!)</vt:lpstr>
      <vt:lpstr>Exercise #2</vt:lpstr>
      <vt:lpstr>Create a patient</vt:lpstr>
      <vt:lpstr>Exercise Review</vt:lpstr>
      <vt:lpstr>Take-away</vt:lpstr>
      <vt:lpstr>RESTful FHIR</vt:lpstr>
      <vt:lpstr>REST?</vt:lpstr>
      <vt:lpstr>Why REST?</vt:lpstr>
      <vt:lpstr>Caveats with REST</vt:lpstr>
      <vt:lpstr>Just a quick GET</vt:lpstr>
      <vt:lpstr>A Resource’s identity</vt:lpstr>
      <vt:lpstr>Resource metadata</vt:lpstr>
      <vt:lpstr>“Business” identifiers</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Version-aware updates</vt:lpstr>
      <vt:lpstr>What’s a ‘deleted’ Resource?</vt:lpstr>
      <vt:lpstr>Version history - deletions</vt:lpstr>
      <vt:lpstr>Version history - revival</vt:lpstr>
      <vt:lpstr>The Binary Endpoint</vt:lpstr>
      <vt:lpstr>Useful for Attachments</vt:lpstr>
      <vt:lpstr>Using FHIR Client in C#</vt:lpstr>
      <vt:lpstr>Validation</vt:lpstr>
      <vt:lpstr>Exercise #3</vt:lpstr>
      <vt:lpstr>RESTful operations</vt:lpstr>
      <vt:lpstr>Take-away</vt:lpstr>
      <vt:lpstr>FHIR Bundles</vt:lpstr>
      <vt:lpstr>Communicating lists</vt:lpstr>
      <vt:lpstr>Mapping (meta)data to HTTP</vt:lpstr>
      <vt:lpstr>Bundles</vt:lpstr>
      <vt:lpstr>New reports in the mail</vt:lpstr>
      <vt:lpstr>An example Bundle</vt:lpstr>
      <vt:lpstr>The feed header</vt:lpstr>
      <vt:lpstr>Resource Entry</vt:lpstr>
      <vt:lpstr>Binary Entry</vt:lpstr>
      <vt:lpstr>Example: Keeping in sync</vt:lpstr>
      <vt:lpstr>Multiple versions of entries</vt:lpstr>
      <vt:lpstr>Atom Tombstones - Deletions</vt:lpstr>
      <vt:lpstr>Atom in JSON</vt:lpstr>
      <vt:lpstr>Json Atom - Example</vt:lpstr>
      <vt:lpstr>Bundles</vt:lpstr>
      <vt:lpstr>Identifiers in Bundles</vt:lpstr>
      <vt:lpstr>Bundles in C#</vt:lpstr>
      <vt:lpstr>Bundles in Java</vt:lpstr>
      <vt:lpstr>FHIR Documents</vt:lpstr>
      <vt:lpstr>Documents – are bundles</vt:lpstr>
      <vt:lpstr>The Composition resource</vt:lpstr>
      <vt:lpstr>Tag as “Document”</vt:lpstr>
      <vt:lpstr>Communicating documents</vt:lpstr>
      <vt:lpstr>Communicating documents (cont’d)</vt:lpstr>
      <vt:lpstr>Communicating documents (cont’d)</vt:lpstr>
      <vt:lpstr>Communicating documents (cont’d)</vt:lpstr>
      <vt:lpstr>(XDS) references</vt:lpstr>
      <vt:lpstr>IHE MHD</vt:lpstr>
      <vt:lpstr>FHIR Messages</vt:lpstr>
      <vt:lpstr>Messages – are bundles</vt:lpstr>
      <vt:lpstr>MessageHeader Resource</vt:lpstr>
      <vt:lpstr>FHIR messages</vt:lpstr>
      <vt:lpstr>Communicating messages</vt:lpstr>
      <vt:lpstr>Exercise #4</vt:lpstr>
      <vt:lpstr>Create a Document</vt:lpstr>
      <vt:lpstr>Exercise Review</vt:lpstr>
      <vt:lpstr>Take-away</vt:lpstr>
      <vt:lpstr>Discussion</vt:lpstr>
      <vt:lpstr>Hands-on FHIR</vt:lpstr>
      <vt:lpstr>Temperature Check</vt:lpstr>
      <vt:lpstr>Review</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Composites</vt:lpstr>
      <vt:lpstr>Extension parameters</vt:lpstr>
      <vt:lpstr>Sorting</vt:lpstr>
      <vt:lpstr>Paging</vt:lpstr>
      <vt:lpstr>Summary</vt:lpstr>
      <vt:lpstr>Partitions</vt:lpstr>
      <vt:lpstr>Query by Tag</vt:lpstr>
      <vt:lpstr>Get vs. Post</vt:lpstr>
      <vt:lpstr>Query interoperability</vt:lpstr>
      <vt:lpstr>Exercise #5</vt:lpstr>
      <vt:lpstr>Answer FHIR questions</vt:lpstr>
      <vt:lpstr>Take-away</vt:lpstr>
      <vt:lpstr>Profiles and Conformance</vt:lpstr>
      <vt:lpstr>The need for Profiles</vt:lpstr>
      <vt:lpstr>The need for Profiles</vt:lpstr>
      <vt:lpstr>Profiling a resource</vt:lpstr>
      <vt:lpstr>Structured &amp; published</vt:lpstr>
      <vt:lpstr>Using profiles</vt:lpstr>
      <vt:lpstr>Who publishes?</vt:lpstr>
      <vt:lpstr>What’s in a profile?</vt:lpstr>
      <vt:lpstr>Scale / design</vt:lpstr>
      <vt:lpstr>Profile metadata</vt:lpstr>
      <vt:lpstr>Extensions</vt:lpstr>
      <vt:lpstr>Extension definition</vt:lpstr>
      <vt:lpstr>Must support?</vt:lpstr>
      <vt:lpstr>Extending a name</vt:lpstr>
      <vt:lpstr>Extending an extension?</vt:lpstr>
      <vt:lpstr>Constraints</vt:lpstr>
      <vt:lpstr>Constraining cardinality</vt:lpstr>
      <vt:lpstr>Limit value domains</vt:lpstr>
      <vt:lpstr>Contextualize narrative</vt:lpstr>
      <vt:lpstr>Profiling bindings</vt:lpstr>
      <vt:lpstr>Conformance levels</vt:lpstr>
      <vt:lpstr>ValueSets</vt:lpstr>
      <vt:lpstr>Slide 195</vt:lpstr>
      <vt:lpstr>Add formal constraints</vt:lpstr>
      <vt:lpstr>Slicing</vt:lpstr>
      <vt:lpstr>Slicing into a CCD</vt:lpstr>
      <vt:lpstr>Aggregation</vt:lpstr>
      <vt:lpstr>Profiles at run-time</vt:lpstr>
      <vt:lpstr>Forge</vt:lpstr>
      <vt:lpstr>Conformance</vt:lpstr>
      <vt:lpstr>Remember versions??</vt:lpstr>
      <vt:lpstr>How to get conformance</vt:lpstr>
      <vt:lpstr>Conformance at run-time</vt:lpstr>
      <vt:lpstr>Exercise #6</vt:lpstr>
      <vt:lpstr>Profile &amp; Conformance Statement</vt:lpstr>
      <vt:lpstr>Take-away</vt:lpstr>
      <vt:lpstr>FHIR Implementation Considerations</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Slide 219</vt:lpstr>
      <vt:lpstr>No (sql) transactions</vt:lpstr>
      <vt:lpstr>Batch: needs transactions</vt:lpstr>
      <vt:lpstr>Storing resources</vt:lpstr>
      <vt:lpstr>RDBMS: BLOB + Index</vt:lpstr>
      <vt:lpstr>Slide 224</vt:lpstr>
      <vt:lpstr>Predictable search</vt:lpstr>
      <vt:lpstr>Types of parameters</vt:lpstr>
      <vt:lpstr>Partial/combined match</vt:lpstr>
      <vt:lpstr>Prepare your data!</vt:lpstr>
      <vt:lpstr>Validation</vt:lpstr>
      <vt:lpstr>Validation</vt:lpstr>
      <vt:lpstr>(Distributed) validation</vt:lpstr>
      <vt:lpstr>Tagging a Resource</vt:lpstr>
      <vt:lpstr>Why tags?</vt:lpstr>
      <vt:lpstr>Operation Outcome</vt:lpstr>
      <vt:lpstr>The “Other” resource</vt:lpstr>
      <vt:lpstr>Discussion</vt:lpstr>
      <vt:lpstr>Take-away</vt:lpstr>
      <vt:lpstr>Implementing FHIR</vt:lpstr>
      <vt:lpstr>Reference implementations</vt:lpstr>
      <vt:lpstr>C# reference implementation</vt:lpstr>
      <vt:lpstr>A FHIR Resource in C#</vt:lpstr>
      <vt:lpstr>Object Model</vt:lpstr>
      <vt:lpstr>Primitives are not really primitive…</vt:lpstr>
      <vt:lpstr>Parsing/Serializing using C#</vt:lpstr>
      <vt:lpstr>Parsing/Serializing using Java</vt:lpstr>
      <vt:lpstr>Bundles</vt:lpstr>
      <vt:lpstr>Bundles in C#</vt:lpstr>
      <vt:lpstr>Bundles in Java</vt:lpstr>
      <vt:lpstr>Using FHIR Client in C#</vt:lpstr>
      <vt:lpstr>Using FHIR Client in Java</vt:lpstr>
      <vt:lpstr>Exercise #3</vt:lpstr>
      <vt:lpstr>Migration – v2</vt:lpstr>
      <vt:lpstr>Sample v2 mappings</vt:lpstr>
      <vt:lpstr>Migration – CDA</vt:lpstr>
      <vt:lpstr>Exercise #7</vt:lpstr>
      <vt:lpstr>Populate and Post a Resource using code</vt:lpstr>
      <vt:lpstr>Take-away</vt:lpstr>
      <vt:lpstr>The end is near…</vt:lpstr>
      <vt:lpstr>Balloting plans</vt:lpstr>
      <vt:lpstr>Is FHIR going to replace . . .</vt:lpstr>
      <vt:lpstr>Next Steps for you</vt:lpstr>
      <vt:lpstr>Education opportunities</vt:lpstr>
      <vt:lpstr>International HL7 FHIR Developer Days November 18-20, 2015 in Amsterdam</vt:lpstr>
      <vt:lpstr>Take-away</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288</cp:revision>
  <dcterms:created xsi:type="dcterms:W3CDTF">2012-12-03T20:41:34Z</dcterms:created>
  <dcterms:modified xsi:type="dcterms:W3CDTF">2015-03-10T07:12:23Z</dcterms:modified>
</cp:coreProperties>
</file>